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9" r:id="rId3"/>
    <p:sldId id="301" r:id="rId4"/>
    <p:sldId id="284" r:id="rId5"/>
    <p:sldId id="275" r:id="rId6"/>
    <p:sldId id="280" r:id="rId7"/>
    <p:sldId id="287" r:id="rId8"/>
    <p:sldId id="288" r:id="rId9"/>
    <p:sldId id="289" r:id="rId10"/>
    <p:sldId id="268" r:id="rId11"/>
    <p:sldId id="306" r:id="rId12"/>
    <p:sldId id="281" r:id="rId13"/>
    <p:sldId id="282" r:id="rId14"/>
    <p:sldId id="283" r:id="rId15"/>
    <p:sldId id="290" r:id="rId16"/>
    <p:sldId id="291" r:id="rId17"/>
    <p:sldId id="297" r:id="rId18"/>
    <p:sldId id="298" r:id="rId19"/>
    <p:sldId id="300" r:id="rId20"/>
    <p:sldId id="304" r:id="rId21"/>
    <p:sldId id="299" r:id="rId22"/>
    <p:sldId id="305" r:id="rId23"/>
    <p:sldId id="302" r:id="rId24"/>
    <p:sldId id="307" r:id="rId25"/>
    <p:sldId id="303" r:id="rId26"/>
    <p:sldId id="308" r:id="rId27"/>
    <p:sldId id="293" r:id="rId28"/>
    <p:sldId id="310" r:id="rId29"/>
    <p:sldId id="261" r:id="rId30"/>
    <p:sldId id="266" r:id="rId31"/>
    <p:sldId id="309" r:id="rId32"/>
    <p:sldId id="311" r:id="rId33"/>
    <p:sldId id="312" r:id="rId34"/>
    <p:sldId id="313" r:id="rId35"/>
    <p:sldId id="314" r:id="rId36"/>
    <p:sldId id="265" r:id="rId37"/>
    <p:sldId id="262" r:id="rId38"/>
    <p:sldId id="260" r:id="rId39"/>
    <p:sldId id="286" r:id="rId40"/>
    <p:sldId id="285" r:id="rId41"/>
    <p:sldId id="270" r:id="rId42"/>
    <p:sldId id="26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arten"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427" autoAdjust="0"/>
  </p:normalViewPr>
  <p:slideViewPr>
    <p:cSldViewPr snapToGrid="0">
      <p:cViewPr varScale="1">
        <p:scale>
          <a:sx n="104" d="100"/>
          <a:sy n="104" d="100"/>
        </p:scale>
        <p:origin x="-82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563F5-49DE-401E-91ED-112E09444CDA}" type="datetimeFigureOut">
              <a:rPr lang="nl-NL" smtClean="0"/>
              <a:pPr/>
              <a:t>22-3-2018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64C63-DCDC-4001-81AF-3889C7988245}" type="slidenum">
              <a:rPr lang="nl-NL" smtClean="0"/>
              <a:pPr/>
              <a:t>‹nr.›</a:t>
            </a:fld>
            <a:endParaRPr lang="nl-NL"/>
          </a:p>
        </p:txBody>
      </p:sp>
    </p:spTree>
    <p:extLst>
      <p:ext uri="{BB962C8B-B14F-4D97-AF65-F5344CB8AC3E}">
        <p14:creationId xmlns:p14="http://schemas.microsoft.com/office/powerpoint/2010/main" xmlns="" val="406059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a:ln/>
        </p:spPr>
        <p:txBody>
          <a:bodyPr/>
          <a:lstStyle/>
          <a:p>
            <a:pPr eaLnBrk="1" hangingPunct="1"/>
            <a:endParaRPr lang="nl-NL" smtClean="0"/>
          </a:p>
        </p:txBody>
      </p:sp>
      <p:sp>
        <p:nvSpPr>
          <p:cNvPr id="45060" name="Tijdelijke aanduiding voor dianummer 3"/>
          <p:cNvSpPr>
            <a:spLocks noGrp="1"/>
          </p:cNvSpPr>
          <p:nvPr>
            <p:ph type="sldNum" sz="quarter" idx="5"/>
          </p:nvPr>
        </p:nvSpPr>
        <p:spPr>
          <a:noFill/>
        </p:spPr>
        <p:txBody>
          <a:bodyPr/>
          <a:lstStyle/>
          <a:p>
            <a:fld id="{F9AC8A80-47D7-4857-B74C-BB9EDCD7C92D}" type="slidenum">
              <a:rPr lang="nl-NL" smtClean="0"/>
              <a:pPr/>
              <a:t>2</a:t>
            </a:fld>
            <a:endParaRPr lang="nl-NL" smtClean="0"/>
          </a:p>
        </p:txBody>
      </p:sp>
    </p:spTree>
    <p:extLst>
      <p:ext uri="{BB962C8B-B14F-4D97-AF65-F5344CB8AC3E}">
        <p14:creationId xmlns:p14="http://schemas.microsoft.com/office/powerpoint/2010/main" xmlns="" val="296896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a:noFill/>
          <a:ln/>
        </p:spPr>
        <p:txBody>
          <a:bodyPr/>
          <a:lstStyle/>
          <a:p>
            <a:pPr eaLnBrk="1" hangingPunct="1"/>
            <a:endParaRPr lang="nl-NL" smtClean="0"/>
          </a:p>
        </p:txBody>
      </p:sp>
      <p:sp>
        <p:nvSpPr>
          <p:cNvPr id="62468" name="Tijdelijke aanduiding voor dianummer 3"/>
          <p:cNvSpPr>
            <a:spLocks noGrp="1"/>
          </p:cNvSpPr>
          <p:nvPr>
            <p:ph type="sldNum" sz="quarter" idx="5"/>
          </p:nvPr>
        </p:nvSpPr>
        <p:spPr>
          <a:noFill/>
        </p:spPr>
        <p:txBody>
          <a:bodyPr/>
          <a:lstStyle/>
          <a:p>
            <a:fld id="{698D7F36-FEB9-432E-A860-0F1E1D87A91D}" type="slidenum">
              <a:rPr lang="nl-NL" smtClean="0"/>
              <a:pPr/>
              <a:t>14</a:t>
            </a:fld>
            <a:endParaRPr lang="nl-NL" smtClean="0"/>
          </a:p>
        </p:txBody>
      </p:sp>
    </p:spTree>
    <p:extLst>
      <p:ext uri="{BB962C8B-B14F-4D97-AF65-F5344CB8AC3E}">
        <p14:creationId xmlns:p14="http://schemas.microsoft.com/office/powerpoint/2010/main" xmlns="" val="63958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dia-afbeelding 1"/>
          <p:cNvSpPr>
            <a:spLocks noGrp="1" noRot="1" noChangeAspect="1" noTextEdit="1"/>
          </p:cNvSpPr>
          <p:nvPr>
            <p:ph type="sldImg"/>
          </p:nvPr>
        </p:nvSpPr>
        <p:spPr>
          <a:ln/>
        </p:spPr>
      </p:sp>
      <p:sp>
        <p:nvSpPr>
          <p:cNvPr id="51202" name="Tijdelijke aanduiding voor notities 2"/>
          <p:cNvSpPr>
            <a:spLocks noGrp="1"/>
          </p:cNvSpPr>
          <p:nvPr>
            <p:ph type="body" idx="1"/>
          </p:nvPr>
        </p:nvSpPr>
        <p:spPr>
          <a:noFill/>
          <a:ln/>
        </p:spPr>
        <p:txBody>
          <a:bodyPr/>
          <a:lstStyle/>
          <a:p>
            <a:pPr eaLnBrk="1" hangingPunct="1"/>
            <a:r>
              <a:rPr lang="nl-NL" smtClean="0"/>
              <a:t>1 op de 5 kans op dementie op latere leeftijd</a:t>
            </a:r>
          </a:p>
        </p:txBody>
      </p:sp>
      <p:sp>
        <p:nvSpPr>
          <p:cNvPr id="51203" name="Tijdelijke aanduiding voor dianummer 3"/>
          <p:cNvSpPr>
            <a:spLocks noGrp="1"/>
          </p:cNvSpPr>
          <p:nvPr>
            <p:ph type="sldNum" sz="quarter" idx="5"/>
          </p:nvPr>
        </p:nvSpPr>
        <p:spPr>
          <a:noFill/>
        </p:spPr>
        <p:txBody>
          <a:bodyPr/>
          <a:lstStyle/>
          <a:p>
            <a:fld id="{76ECF9E6-AEBF-4198-B48E-1A5A54EA2584}" type="slidenum">
              <a:rPr lang="nl-NL" smtClean="0">
                <a:solidFill>
                  <a:srgbClr val="000000"/>
                </a:solidFill>
                <a:cs typeface="Arial" charset="0"/>
              </a:rPr>
              <a:pPr/>
              <a:t>15</a:t>
            </a:fld>
            <a:endParaRPr lang="nl-NL" smtClean="0">
              <a:solidFill>
                <a:srgbClr val="000000"/>
              </a:solidFill>
              <a:cs typeface="Arial" charset="0"/>
            </a:endParaRPr>
          </a:p>
        </p:txBody>
      </p:sp>
    </p:spTree>
    <p:extLst>
      <p:ext uri="{BB962C8B-B14F-4D97-AF65-F5344CB8AC3E}">
        <p14:creationId xmlns:p14="http://schemas.microsoft.com/office/powerpoint/2010/main" xmlns="" val="47212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ln/>
        </p:spPr>
      </p:sp>
      <p:sp>
        <p:nvSpPr>
          <p:cNvPr id="72707" name="Tijdelijke aanduiding voor notities 2"/>
          <p:cNvSpPr>
            <a:spLocks noGrp="1"/>
          </p:cNvSpPr>
          <p:nvPr>
            <p:ph type="body" idx="1"/>
          </p:nvPr>
        </p:nvSpPr>
        <p:spPr>
          <a:noFill/>
          <a:ln/>
        </p:spPr>
        <p:txBody>
          <a:bodyPr/>
          <a:lstStyle/>
          <a:p>
            <a:pPr eaLnBrk="1" hangingPunct="1"/>
            <a:endParaRPr lang="nl-NL" smtClean="0"/>
          </a:p>
        </p:txBody>
      </p:sp>
      <p:sp>
        <p:nvSpPr>
          <p:cNvPr id="72708" name="Tijdelijke aanduiding voor dianummer 3"/>
          <p:cNvSpPr>
            <a:spLocks noGrp="1"/>
          </p:cNvSpPr>
          <p:nvPr>
            <p:ph type="sldNum" sz="quarter" idx="5"/>
          </p:nvPr>
        </p:nvSpPr>
        <p:spPr>
          <a:noFill/>
        </p:spPr>
        <p:txBody>
          <a:bodyPr/>
          <a:lstStyle/>
          <a:p>
            <a:fld id="{9A5FFEC5-93C2-4977-B5CC-76ABDF349FF1}" type="slidenum">
              <a:rPr lang="nl-NL" smtClean="0">
                <a:solidFill>
                  <a:srgbClr val="000000"/>
                </a:solidFill>
              </a:rPr>
              <a:pPr/>
              <a:t>16</a:t>
            </a:fld>
            <a:endParaRPr lang="nl-NL" smtClean="0">
              <a:solidFill>
                <a:srgbClr val="000000"/>
              </a:solidFill>
            </a:endParaRPr>
          </a:p>
        </p:txBody>
      </p:sp>
    </p:spTree>
    <p:extLst>
      <p:ext uri="{BB962C8B-B14F-4D97-AF65-F5344CB8AC3E}">
        <p14:creationId xmlns:p14="http://schemas.microsoft.com/office/powerpoint/2010/main" xmlns="" val="89999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ln/>
        </p:spPr>
      </p:sp>
      <p:sp>
        <p:nvSpPr>
          <p:cNvPr id="63491" name="Tijdelijke aanduiding voor notities 2"/>
          <p:cNvSpPr>
            <a:spLocks noGrp="1"/>
          </p:cNvSpPr>
          <p:nvPr>
            <p:ph type="body" idx="1"/>
          </p:nvPr>
        </p:nvSpPr>
        <p:spPr>
          <a:noFill/>
          <a:ln/>
        </p:spPr>
        <p:txBody>
          <a:bodyPr/>
          <a:lstStyle/>
          <a:p>
            <a:pPr eaLnBrk="1" hangingPunct="1"/>
            <a:r>
              <a:rPr lang="nl-NL" dirty="0" smtClean="0"/>
              <a:t>Ongeacht de leeftijdsklasse</a:t>
            </a:r>
          </a:p>
        </p:txBody>
      </p:sp>
      <p:sp>
        <p:nvSpPr>
          <p:cNvPr id="63492" name="Tijdelijke aanduiding voor dianummer 3"/>
          <p:cNvSpPr>
            <a:spLocks noGrp="1"/>
          </p:cNvSpPr>
          <p:nvPr>
            <p:ph type="sldNum" sz="quarter" idx="5"/>
          </p:nvPr>
        </p:nvSpPr>
        <p:spPr>
          <a:noFill/>
        </p:spPr>
        <p:txBody>
          <a:bodyPr/>
          <a:lstStyle/>
          <a:p>
            <a:fld id="{2AD5EC8F-E567-4E76-AE07-AA4FB6D9D3F4}" type="slidenum">
              <a:rPr lang="nl-NL" smtClean="0"/>
              <a:pPr/>
              <a:t>17</a:t>
            </a:fld>
            <a:endParaRPr lang="nl-NL" smtClean="0"/>
          </a:p>
        </p:txBody>
      </p:sp>
    </p:spTree>
    <p:extLst>
      <p:ext uri="{BB962C8B-B14F-4D97-AF65-F5344CB8AC3E}">
        <p14:creationId xmlns:p14="http://schemas.microsoft.com/office/powerpoint/2010/main" xmlns="" val="225864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ln/>
        </p:spPr>
      </p:sp>
      <p:sp>
        <p:nvSpPr>
          <p:cNvPr id="63491" name="Tijdelijke aanduiding voor notities 2"/>
          <p:cNvSpPr>
            <a:spLocks noGrp="1"/>
          </p:cNvSpPr>
          <p:nvPr>
            <p:ph type="body" idx="1"/>
          </p:nvPr>
        </p:nvSpPr>
        <p:spPr>
          <a:noFill/>
          <a:ln/>
        </p:spPr>
        <p:txBody>
          <a:bodyPr/>
          <a:lstStyle/>
          <a:p>
            <a:pPr eaLnBrk="1" hangingPunct="1"/>
            <a:r>
              <a:rPr lang="nl-NL" dirty="0" smtClean="0"/>
              <a:t>Ongeacht de leeftijdsklasse</a:t>
            </a:r>
          </a:p>
        </p:txBody>
      </p:sp>
      <p:sp>
        <p:nvSpPr>
          <p:cNvPr id="63492" name="Tijdelijke aanduiding voor dianummer 3"/>
          <p:cNvSpPr>
            <a:spLocks noGrp="1"/>
          </p:cNvSpPr>
          <p:nvPr>
            <p:ph type="sldNum" sz="quarter" idx="5"/>
          </p:nvPr>
        </p:nvSpPr>
        <p:spPr>
          <a:noFill/>
        </p:spPr>
        <p:txBody>
          <a:bodyPr/>
          <a:lstStyle/>
          <a:p>
            <a:fld id="{2AD5EC8F-E567-4E76-AE07-AA4FB6D9D3F4}" type="slidenum">
              <a:rPr lang="nl-NL" smtClean="0"/>
              <a:pPr/>
              <a:t>18</a:t>
            </a:fld>
            <a:endParaRPr lang="nl-NL" smtClean="0"/>
          </a:p>
        </p:txBody>
      </p:sp>
    </p:spTree>
    <p:extLst>
      <p:ext uri="{BB962C8B-B14F-4D97-AF65-F5344CB8AC3E}">
        <p14:creationId xmlns:p14="http://schemas.microsoft.com/office/powerpoint/2010/main" xmlns="" val="1743837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4</a:t>
            </a:r>
            <a:r>
              <a:rPr lang="nl-NL" baseline="30000" dirty="0" smtClean="0"/>
              <a:t>e</a:t>
            </a:r>
            <a:r>
              <a:rPr lang="nl-NL" dirty="0" smtClean="0"/>
              <a:t> graad zijn ouders, grootouders, kinderen, kleinkinderen, broers, zussen, ooms, tantes, neven en nichten.</a:t>
            </a:r>
            <a:endParaRPr lang="nl-NL" dirty="0"/>
          </a:p>
        </p:txBody>
      </p:sp>
      <p:sp>
        <p:nvSpPr>
          <p:cNvPr id="4" name="Tijdelijke aanduiding voor dianummer 3"/>
          <p:cNvSpPr>
            <a:spLocks noGrp="1"/>
          </p:cNvSpPr>
          <p:nvPr>
            <p:ph type="sldNum" sz="quarter" idx="10"/>
          </p:nvPr>
        </p:nvSpPr>
        <p:spPr/>
        <p:txBody>
          <a:bodyPr/>
          <a:lstStyle/>
          <a:p>
            <a:fld id="{3D964C63-DCDC-4001-81AF-3889C7988245}" type="slidenum">
              <a:rPr lang="nl-NL" smtClean="0"/>
              <a:pPr/>
              <a:t>23</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Het uitgangspunt is dat een cliënt het eens moet zijn met een opname in een instelling. Als een cliënt dit niet meer zelf kan aangeven, zal iemand anders het besluit moeten nemen. Dan is een </a:t>
            </a:r>
            <a:r>
              <a:rPr lang="nl-NL" sz="1200" b="0" i="0" kern="1200" dirty="0" err="1" smtClean="0">
                <a:solidFill>
                  <a:schemeClr val="tx1"/>
                </a:solidFill>
                <a:latin typeface="+mn-lt"/>
                <a:ea typeface="+mn-ea"/>
                <a:cs typeface="+mn-cs"/>
              </a:rPr>
              <a:t>Bopz</a:t>
            </a:r>
            <a:r>
              <a:rPr lang="nl-NL" sz="1200" b="0" i="0" kern="1200" dirty="0" smtClean="0">
                <a:solidFill>
                  <a:schemeClr val="tx1"/>
                </a:solidFill>
                <a:latin typeface="+mn-lt"/>
                <a:ea typeface="+mn-ea"/>
                <a:cs typeface="+mn-cs"/>
              </a:rPr>
              <a:t> artikel 60-toets mogelijk bij het Centrum Indicatiestelling Zorg. Bij weigeren mee te werken is RM of IBS aan </a:t>
            </a:r>
            <a:r>
              <a:rPr lang="nl-NL" sz="1200" b="0" i="0" kern="1200" smtClean="0">
                <a:solidFill>
                  <a:schemeClr val="tx1"/>
                </a:solidFill>
                <a:latin typeface="+mn-lt"/>
                <a:ea typeface="+mn-ea"/>
                <a:cs typeface="+mn-cs"/>
              </a:rPr>
              <a:t>de orde.</a:t>
            </a:r>
            <a:endParaRPr lang="nl-NL"/>
          </a:p>
        </p:txBody>
      </p:sp>
      <p:sp>
        <p:nvSpPr>
          <p:cNvPr id="4" name="Tijdelijke aanduiding voor dianummer 3"/>
          <p:cNvSpPr>
            <a:spLocks noGrp="1"/>
          </p:cNvSpPr>
          <p:nvPr>
            <p:ph type="sldNum" sz="quarter" idx="10"/>
          </p:nvPr>
        </p:nvSpPr>
        <p:spPr/>
        <p:txBody>
          <a:bodyPr/>
          <a:lstStyle/>
          <a:p>
            <a:fld id="{3D964C63-DCDC-4001-81AF-3889C7988245}" type="slidenum">
              <a:rPr lang="nl-NL" smtClean="0"/>
              <a:pPr/>
              <a:t>25</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noFill/>
          <a:ln/>
        </p:spPr>
        <p:txBody>
          <a:bodyPr/>
          <a:lstStyle/>
          <a:p>
            <a:pPr eaLnBrk="1" hangingPunct="1"/>
            <a:r>
              <a:rPr lang="nl-NL" dirty="0" smtClean="0"/>
              <a:t>Is</a:t>
            </a:r>
            <a:r>
              <a:rPr lang="nl-NL" baseline="0" dirty="0" smtClean="0"/>
              <a:t> wetenschappelijke bewezen, en komt voort uit kennis en ervaring (</a:t>
            </a:r>
            <a:r>
              <a:rPr lang="nl-NL" baseline="0" smtClean="0"/>
              <a:t>onbewust bekwaam). </a:t>
            </a:r>
            <a:r>
              <a:rPr lang="nl-NL" baseline="0" dirty="0" smtClean="0"/>
              <a:t>Dus bij niet-pluis gevoel altijd verder zoeken.</a:t>
            </a:r>
            <a:endParaRPr lang="nl-NL" dirty="0" smtClean="0"/>
          </a:p>
        </p:txBody>
      </p:sp>
      <p:sp>
        <p:nvSpPr>
          <p:cNvPr id="57348" name="Tijdelijke aanduiding voor dianummer 3"/>
          <p:cNvSpPr>
            <a:spLocks noGrp="1"/>
          </p:cNvSpPr>
          <p:nvPr>
            <p:ph type="sldNum" sz="quarter" idx="5"/>
          </p:nvPr>
        </p:nvSpPr>
        <p:spPr>
          <a:noFill/>
        </p:spPr>
        <p:txBody>
          <a:bodyPr/>
          <a:lstStyle/>
          <a:p>
            <a:fld id="{0555A466-35C6-46E3-A4DC-5C8DC315F68D}" type="slidenum">
              <a:rPr lang="nl-NL" smtClean="0"/>
              <a:pPr/>
              <a:t>27</a:t>
            </a:fld>
            <a:endParaRPr lang="nl-NL" smtClean="0"/>
          </a:p>
        </p:txBody>
      </p:sp>
    </p:spTree>
    <p:extLst>
      <p:ext uri="{BB962C8B-B14F-4D97-AF65-F5344CB8AC3E}">
        <p14:creationId xmlns:p14="http://schemas.microsoft.com/office/powerpoint/2010/main" xmlns="" val="235798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noFill/>
          <a:ln/>
        </p:spPr>
        <p:txBody>
          <a:bodyPr/>
          <a:lstStyle/>
          <a:p>
            <a:pPr eaLnBrk="1" hangingPunct="1"/>
            <a:r>
              <a:rPr lang="nl-NL" dirty="0" smtClean="0"/>
              <a:t>Anamnese: Subjectief Objectief </a:t>
            </a:r>
            <a:r>
              <a:rPr lang="nl-NL" dirty="0" err="1" smtClean="0"/>
              <a:t>Expectatief</a:t>
            </a:r>
            <a:r>
              <a:rPr lang="nl-NL" dirty="0" smtClean="0"/>
              <a:t> Prognose</a:t>
            </a:r>
          </a:p>
          <a:p>
            <a:pPr eaLnBrk="1" hangingPunct="1"/>
            <a:r>
              <a:rPr lang="nl-NL" dirty="0" smtClean="0"/>
              <a:t>Het product is een waardeoordeel dat objectief en deskundig is opgesteld, onafhankelijk.</a:t>
            </a:r>
          </a:p>
          <a:p>
            <a:pPr eaLnBrk="1" hangingPunct="1"/>
            <a:r>
              <a:rPr lang="nl-NL" dirty="0" smtClean="0"/>
              <a:t>Het is reproduceerbaar en</a:t>
            </a:r>
            <a:r>
              <a:rPr lang="nl-NL" baseline="0" dirty="0" smtClean="0"/>
              <a:t> consistent van opbouw en argumentatie</a:t>
            </a:r>
          </a:p>
          <a:p>
            <a:pPr eaLnBrk="1" hangingPunct="1"/>
            <a:r>
              <a:rPr lang="nl-NL" baseline="0" dirty="0" smtClean="0"/>
              <a:t>Advies is niet afdwingbaar, indicatie wel, verklaring is niet gevraagd door besluitnemer</a:t>
            </a:r>
            <a:endParaRPr lang="nl-NL" dirty="0" smtClean="0"/>
          </a:p>
        </p:txBody>
      </p:sp>
      <p:sp>
        <p:nvSpPr>
          <p:cNvPr id="47108" name="Tijdelijke aanduiding voor dianummer 3"/>
          <p:cNvSpPr>
            <a:spLocks noGrp="1"/>
          </p:cNvSpPr>
          <p:nvPr>
            <p:ph type="sldNum" sz="quarter" idx="5"/>
          </p:nvPr>
        </p:nvSpPr>
        <p:spPr>
          <a:noFill/>
        </p:spPr>
        <p:txBody>
          <a:bodyPr/>
          <a:lstStyle/>
          <a:p>
            <a:fld id="{A2B5085F-6910-4985-8949-3BF3391F8ADA}" type="slidenum">
              <a:rPr lang="nl-NL" smtClean="0"/>
              <a:pPr/>
              <a:t>29</a:t>
            </a:fld>
            <a:endParaRPr lang="nl-NL" smtClean="0"/>
          </a:p>
        </p:txBody>
      </p:sp>
    </p:spTree>
    <p:extLst>
      <p:ext uri="{BB962C8B-B14F-4D97-AF65-F5344CB8AC3E}">
        <p14:creationId xmlns:p14="http://schemas.microsoft.com/office/powerpoint/2010/main" xmlns="" val="404380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Mmse</a:t>
            </a:r>
            <a:r>
              <a:rPr lang="nl-NL" baseline="0" dirty="0" smtClean="0"/>
              <a:t> en </a:t>
            </a:r>
            <a:r>
              <a:rPr lang="nl-NL" baseline="0" dirty="0" err="1" smtClean="0"/>
              <a:t>ops</a:t>
            </a:r>
            <a:r>
              <a:rPr lang="nl-NL" baseline="0" dirty="0" smtClean="0"/>
              <a:t> voor vaststellen </a:t>
            </a:r>
            <a:r>
              <a:rPr lang="nl-NL" baseline="0" dirty="0" err="1" smtClean="0"/>
              <a:t>dementieel</a:t>
            </a:r>
            <a:r>
              <a:rPr lang="nl-NL" baseline="0" dirty="0" smtClean="0"/>
              <a:t> beeld/wilsonbekwaamheid</a:t>
            </a:r>
          </a:p>
          <a:p>
            <a:r>
              <a:rPr lang="nl-NL" baseline="0" dirty="0" smtClean="0"/>
              <a:t>h/s </a:t>
            </a:r>
            <a:r>
              <a:rPr lang="nl-NL" baseline="0" dirty="0" err="1" smtClean="0"/>
              <a:t>east</a:t>
            </a:r>
            <a:r>
              <a:rPr lang="nl-NL" baseline="0" dirty="0" smtClean="0"/>
              <a:t> voor </a:t>
            </a:r>
            <a:r>
              <a:rPr lang="nl-NL" baseline="0" dirty="0" err="1" smtClean="0"/>
              <a:t>ouderenmishandleingssignaal</a:t>
            </a:r>
            <a:endParaRPr lang="nl-NL" baseline="0" dirty="0" smtClean="0"/>
          </a:p>
          <a:p>
            <a:r>
              <a:rPr lang="nl-NL" baseline="0" dirty="0" smtClean="0"/>
              <a:t>ZRM voor beiden</a:t>
            </a:r>
            <a:endParaRPr lang="nl-NL" dirty="0"/>
          </a:p>
        </p:txBody>
      </p:sp>
      <p:sp>
        <p:nvSpPr>
          <p:cNvPr id="4" name="Tijdelijke aanduiding voor dianummer 3"/>
          <p:cNvSpPr>
            <a:spLocks noGrp="1"/>
          </p:cNvSpPr>
          <p:nvPr>
            <p:ph type="sldNum" sz="quarter" idx="10"/>
          </p:nvPr>
        </p:nvSpPr>
        <p:spPr/>
        <p:txBody>
          <a:bodyPr/>
          <a:lstStyle/>
          <a:p>
            <a:fld id="{3D964C63-DCDC-4001-81AF-3889C7988245}" type="slidenum">
              <a:rPr lang="nl-NL" smtClean="0"/>
              <a:pPr/>
              <a:t>31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noTextEdit="1"/>
          </p:cNvSpPr>
          <p:nvPr>
            <p:ph type="sldImg"/>
          </p:nvPr>
        </p:nvSpPr>
        <p:spPr>
          <a:ln/>
        </p:spPr>
      </p:sp>
      <p:sp>
        <p:nvSpPr>
          <p:cNvPr id="22530" name="Tijdelijke aanduiding voor notities 2"/>
          <p:cNvSpPr>
            <a:spLocks noGrp="1"/>
          </p:cNvSpPr>
          <p:nvPr>
            <p:ph type="body" idx="1"/>
          </p:nvPr>
        </p:nvSpPr>
        <p:spPr>
          <a:noFill/>
          <a:ln/>
        </p:spPr>
        <p:txBody>
          <a:bodyPr/>
          <a:lstStyle/>
          <a:p>
            <a:pPr eaLnBrk="1" hangingPunct="1"/>
            <a:endParaRPr lang="nl-NL" smtClean="0"/>
          </a:p>
        </p:txBody>
      </p:sp>
      <p:sp>
        <p:nvSpPr>
          <p:cNvPr id="22531" name="Tijdelijke aanduiding voor dianummer 3"/>
          <p:cNvSpPr>
            <a:spLocks noGrp="1"/>
          </p:cNvSpPr>
          <p:nvPr>
            <p:ph type="sldNum" sz="quarter" idx="5"/>
          </p:nvPr>
        </p:nvSpPr>
        <p:spPr>
          <a:noFill/>
        </p:spPr>
        <p:txBody>
          <a:bodyPr/>
          <a:lstStyle/>
          <a:p>
            <a:fld id="{15B96DF4-B9CF-41E3-8661-C4E4602EF083}" type="slidenum">
              <a:rPr lang="nl-NL" smtClean="0">
                <a:cs typeface="Arial" charset="0"/>
              </a:rPr>
              <a:pPr/>
              <a:t>4</a:t>
            </a:fld>
            <a:endParaRPr lang="nl-NL" smtClean="0">
              <a:cs typeface="Arial" charset="0"/>
            </a:endParaRPr>
          </a:p>
        </p:txBody>
      </p:sp>
    </p:spTree>
    <p:extLst>
      <p:ext uri="{BB962C8B-B14F-4D97-AF65-F5344CB8AC3E}">
        <p14:creationId xmlns:p14="http://schemas.microsoft.com/office/powerpoint/2010/main" xmlns="" val="347243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Te gebruiken naast</a:t>
            </a:r>
            <a:r>
              <a:rPr lang="nl-NL" baseline="0" dirty="0" smtClean="0"/>
              <a:t> MMSE, geeft een maat aan </a:t>
            </a:r>
            <a:r>
              <a:rPr lang="nl-NL" baseline="0" dirty="0" err="1" smtClean="0"/>
              <a:t>niet-pluisgevoel</a:t>
            </a:r>
            <a:endParaRPr lang="nl-NL" dirty="0"/>
          </a:p>
        </p:txBody>
      </p:sp>
      <p:sp>
        <p:nvSpPr>
          <p:cNvPr id="4" name="Tijdelijke aanduiding voor dianummer 3"/>
          <p:cNvSpPr>
            <a:spLocks noGrp="1"/>
          </p:cNvSpPr>
          <p:nvPr>
            <p:ph type="sldNum" sz="quarter" idx="10"/>
          </p:nvPr>
        </p:nvSpPr>
        <p:spPr/>
        <p:txBody>
          <a:bodyPr/>
          <a:lstStyle/>
          <a:p>
            <a:fld id="{3D964C63-DCDC-4001-81AF-3889C7988245}" type="slidenum">
              <a:rPr lang="nl-NL" smtClean="0"/>
              <a:pPr/>
              <a:t>33</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ln/>
        </p:spPr>
      </p:sp>
      <p:sp>
        <p:nvSpPr>
          <p:cNvPr id="48131" name="Tijdelijke aanduiding voor notities 2"/>
          <p:cNvSpPr>
            <a:spLocks noGrp="1"/>
          </p:cNvSpPr>
          <p:nvPr>
            <p:ph type="body" idx="1"/>
          </p:nvPr>
        </p:nvSpPr>
        <p:spPr>
          <a:noFill/>
          <a:ln/>
        </p:spPr>
        <p:txBody>
          <a:bodyPr/>
          <a:lstStyle/>
          <a:p>
            <a:pPr eaLnBrk="1" hangingPunct="1"/>
            <a:r>
              <a:rPr lang="nl-NL" dirty="0" smtClean="0"/>
              <a:t>Halve jurist onder artsen, arts onder juridisch</a:t>
            </a:r>
            <a:r>
              <a:rPr lang="nl-NL" baseline="0" dirty="0" smtClean="0"/>
              <a:t> opgeleiden</a:t>
            </a:r>
          </a:p>
        </p:txBody>
      </p:sp>
      <p:sp>
        <p:nvSpPr>
          <p:cNvPr id="48132" name="Tijdelijke aanduiding voor dianummer 3"/>
          <p:cNvSpPr>
            <a:spLocks noGrp="1"/>
          </p:cNvSpPr>
          <p:nvPr>
            <p:ph type="sldNum" sz="quarter" idx="5"/>
          </p:nvPr>
        </p:nvSpPr>
        <p:spPr>
          <a:noFill/>
        </p:spPr>
        <p:txBody>
          <a:bodyPr/>
          <a:lstStyle/>
          <a:p>
            <a:fld id="{DDACABDA-9CBC-4B93-9B70-5773659C354A}" type="slidenum">
              <a:rPr lang="nl-NL" smtClean="0"/>
              <a:pPr/>
              <a:t>37</a:t>
            </a:fld>
            <a:endParaRPr lang="nl-NL" smtClean="0"/>
          </a:p>
        </p:txBody>
      </p:sp>
    </p:spTree>
    <p:extLst>
      <p:ext uri="{BB962C8B-B14F-4D97-AF65-F5344CB8AC3E}">
        <p14:creationId xmlns:p14="http://schemas.microsoft.com/office/powerpoint/2010/main" xmlns="" val="325878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p:spPr>
        <p:txBody>
          <a:bodyPr/>
          <a:lstStyle/>
          <a:p>
            <a:pPr eaLnBrk="1" hangingPunct="1"/>
            <a:r>
              <a:rPr lang="nl-NL" dirty="0" smtClean="0"/>
              <a:t>Bekende werkgevers zijn GGD, CIZ, </a:t>
            </a:r>
            <a:r>
              <a:rPr lang="nl-NL" dirty="0" err="1" smtClean="0"/>
              <a:t>Treve</a:t>
            </a:r>
            <a:r>
              <a:rPr lang="nl-NL" dirty="0" smtClean="0"/>
              <a:t>,</a:t>
            </a:r>
            <a:r>
              <a:rPr lang="nl-NL" baseline="0" dirty="0" smtClean="0"/>
              <a:t> </a:t>
            </a:r>
            <a:r>
              <a:rPr lang="nl-NL" baseline="0" dirty="0" err="1" smtClean="0"/>
              <a:t>Argonaut</a:t>
            </a:r>
            <a:r>
              <a:rPr lang="nl-NL" baseline="0" dirty="0" smtClean="0"/>
              <a:t>, </a:t>
            </a:r>
            <a:r>
              <a:rPr lang="nl-NL" baseline="0" dirty="0" err="1" smtClean="0"/>
              <a:t>Mo-zaak</a:t>
            </a:r>
            <a:r>
              <a:rPr lang="nl-NL" baseline="0" dirty="0" smtClean="0"/>
              <a:t>, maar ook veel </a:t>
            </a:r>
            <a:r>
              <a:rPr lang="nl-NL" baseline="0" dirty="0" err="1" smtClean="0"/>
              <a:t>ZZPers</a:t>
            </a:r>
            <a:endParaRPr lang="nl-NL" baseline="0" dirty="0" smtClean="0"/>
          </a:p>
          <a:p>
            <a:pPr eaLnBrk="1" hangingPunct="1"/>
            <a:r>
              <a:rPr lang="nl-NL" baseline="0" dirty="0" smtClean="0"/>
              <a:t>50% is profiel arts, 25% specialist en 25% basisarts</a:t>
            </a:r>
          </a:p>
          <a:p>
            <a:pPr eaLnBrk="1" hangingPunct="1"/>
            <a:r>
              <a:rPr lang="nl-NL" baseline="0" dirty="0" smtClean="0"/>
              <a:t>Wetten binnen sociale domein: </a:t>
            </a:r>
            <a:r>
              <a:rPr lang="nl-NL" baseline="0" dirty="0" err="1" smtClean="0"/>
              <a:t>Wmo</a:t>
            </a:r>
            <a:r>
              <a:rPr lang="nl-NL" baseline="0" dirty="0" smtClean="0"/>
              <a:t>, </a:t>
            </a:r>
            <a:r>
              <a:rPr lang="nl-NL" baseline="0" dirty="0" err="1" smtClean="0"/>
              <a:t>Wwnv</a:t>
            </a:r>
            <a:r>
              <a:rPr lang="nl-NL" baseline="0" dirty="0" smtClean="0"/>
              <a:t>/</a:t>
            </a:r>
            <a:r>
              <a:rPr lang="nl-NL" baseline="0" dirty="0" err="1" smtClean="0"/>
              <a:t>WWb</a:t>
            </a:r>
            <a:r>
              <a:rPr lang="nl-NL" baseline="0" dirty="0" smtClean="0"/>
              <a:t>, </a:t>
            </a:r>
            <a:r>
              <a:rPr lang="nl-NL" baseline="0" dirty="0" err="1" smtClean="0"/>
              <a:t>Awb</a:t>
            </a:r>
            <a:r>
              <a:rPr lang="nl-NL" baseline="0" dirty="0" smtClean="0"/>
              <a:t>, AWBZ, BOPZ en diens opvolgers, Jeugdwet, woningwet, Verkeersregeling GPK. </a:t>
            </a:r>
            <a:r>
              <a:rPr lang="nl-NL" baseline="0" dirty="0" err="1" smtClean="0"/>
              <a:t>WoKinderopvang</a:t>
            </a:r>
            <a:r>
              <a:rPr lang="nl-NL" baseline="0" dirty="0" smtClean="0"/>
              <a:t> en gemeentelijke verordeningen</a:t>
            </a:r>
            <a:endParaRPr lang="nl-NL" dirty="0" smtClean="0"/>
          </a:p>
        </p:txBody>
      </p:sp>
      <p:sp>
        <p:nvSpPr>
          <p:cNvPr id="46084" name="Tijdelijke aanduiding voor dianummer 3"/>
          <p:cNvSpPr>
            <a:spLocks noGrp="1"/>
          </p:cNvSpPr>
          <p:nvPr>
            <p:ph type="sldNum" sz="quarter" idx="5"/>
          </p:nvPr>
        </p:nvSpPr>
        <p:spPr>
          <a:noFill/>
        </p:spPr>
        <p:txBody>
          <a:bodyPr/>
          <a:lstStyle/>
          <a:p>
            <a:fld id="{CBD0D162-6908-4CB5-A7C7-F839163B076D}" type="slidenum">
              <a:rPr lang="nl-NL" smtClean="0"/>
              <a:pPr/>
              <a:t>38</a:t>
            </a:fld>
            <a:endParaRPr lang="nl-NL" smtClean="0"/>
          </a:p>
        </p:txBody>
      </p:sp>
    </p:spTree>
    <p:extLst>
      <p:ext uri="{BB962C8B-B14F-4D97-AF65-F5344CB8AC3E}">
        <p14:creationId xmlns:p14="http://schemas.microsoft.com/office/powerpoint/2010/main" xmlns="" val="3173623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a:ln/>
        </p:spPr>
      </p:sp>
      <p:sp>
        <p:nvSpPr>
          <p:cNvPr id="76803" name="Tijdelijke aanduiding voor notities 2"/>
          <p:cNvSpPr>
            <a:spLocks noGrp="1"/>
          </p:cNvSpPr>
          <p:nvPr>
            <p:ph type="body" idx="1"/>
          </p:nvPr>
        </p:nvSpPr>
        <p:spPr>
          <a:noFill/>
          <a:ln/>
        </p:spPr>
        <p:txBody>
          <a:bodyPr/>
          <a:lstStyle/>
          <a:p>
            <a:pPr eaLnBrk="1" hangingPunct="1"/>
            <a:endParaRPr lang="nl-NL" smtClean="0"/>
          </a:p>
        </p:txBody>
      </p:sp>
      <p:sp>
        <p:nvSpPr>
          <p:cNvPr id="76804" name="Tijdelijke aanduiding voor dianummer 3"/>
          <p:cNvSpPr>
            <a:spLocks noGrp="1"/>
          </p:cNvSpPr>
          <p:nvPr>
            <p:ph type="sldNum" sz="quarter" idx="5"/>
          </p:nvPr>
        </p:nvSpPr>
        <p:spPr>
          <a:noFill/>
        </p:spPr>
        <p:txBody>
          <a:bodyPr/>
          <a:lstStyle/>
          <a:p>
            <a:fld id="{09A9A9DD-5C58-4E98-827A-11D72B8BD943}" type="slidenum">
              <a:rPr lang="nl-NL" smtClean="0"/>
              <a:pPr/>
              <a:t>39</a:t>
            </a:fld>
            <a:endParaRPr lang="nl-NL" smtClean="0"/>
          </a:p>
        </p:txBody>
      </p:sp>
    </p:spTree>
    <p:extLst>
      <p:ext uri="{BB962C8B-B14F-4D97-AF65-F5344CB8AC3E}">
        <p14:creationId xmlns:p14="http://schemas.microsoft.com/office/powerpoint/2010/main" xmlns="" val="1955759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a:ln/>
        </p:spPr>
      </p:sp>
      <p:sp>
        <p:nvSpPr>
          <p:cNvPr id="78851" name="Tijdelijke aanduiding voor notities 2"/>
          <p:cNvSpPr>
            <a:spLocks noGrp="1"/>
          </p:cNvSpPr>
          <p:nvPr>
            <p:ph type="body" idx="1"/>
          </p:nvPr>
        </p:nvSpPr>
        <p:spPr>
          <a:noFill/>
          <a:ln/>
        </p:spPr>
        <p:txBody>
          <a:bodyPr/>
          <a:lstStyle/>
          <a:p>
            <a:pPr eaLnBrk="1" hangingPunct="1"/>
            <a:endParaRPr lang="nl-NL" smtClean="0"/>
          </a:p>
        </p:txBody>
      </p:sp>
      <p:sp>
        <p:nvSpPr>
          <p:cNvPr id="78852" name="Tijdelijke aanduiding voor dianummer 3"/>
          <p:cNvSpPr>
            <a:spLocks noGrp="1"/>
          </p:cNvSpPr>
          <p:nvPr>
            <p:ph type="sldNum" sz="quarter" idx="5"/>
          </p:nvPr>
        </p:nvSpPr>
        <p:spPr>
          <a:noFill/>
        </p:spPr>
        <p:txBody>
          <a:bodyPr/>
          <a:lstStyle/>
          <a:p>
            <a:fld id="{E68DE080-B9F1-4AA6-94C5-C16C891CB707}" type="slidenum">
              <a:rPr lang="nl-NL" smtClean="0"/>
              <a:pPr/>
              <a:t>40</a:t>
            </a:fld>
            <a:endParaRPr lang="nl-NL" smtClean="0"/>
          </a:p>
        </p:txBody>
      </p:sp>
    </p:spTree>
    <p:extLst>
      <p:ext uri="{BB962C8B-B14F-4D97-AF65-F5344CB8AC3E}">
        <p14:creationId xmlns:p14="http://schemas.microsoft.com/office/powerpoint/2010/main" xmlns="" val="124742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p:cNvSpPr>
            <a:spLocks noGrp="1" noRot="1" noChangeAspect="1" noTextEdit="1"/>
          </p:cNvSpPr>
          <p:nvPr>
            <p:ph type="sldImg"/>
          </p:nvPr>
        </p:nvSpPr>
        <p:spPr>
          <a:ln/>
        </p:spPr>
      </p:sp>
      <p:sp>
        <p:nvSpPr>
          <p:cNvPr id="38914" name="Tijdelijke aanduiding voor notities 2"/>
          <p:cNvSpPr>
            <a:spLocks noGrp="1"/>
          </p:cNvSpPr>
          <p:nvPr>
            <p:ph type="body" idx="1"/>
          </p:nvPr>
        </p:nvSpPr>
        <p:spPr>
          <a:noFill/>
          <a:ln/>
        </p:spPr>
        <p:txBody>
          <a:bodyPr/>
          <a:lstStyle/>
          <a:p>
            <a:pPr eaLnBrk="1" hangingPunct="1"/>
            <a:endParaRPr lang="nl-NL" smtClean="0"/>
          </a:p>
        </p:txBody>
      </p:sp>
      <p:sp>
        <p:nvSpPr>
          <p:cNvPr id="38915" name="Tijdelijke aanduiding voor dianummer 3"/>
          <p:cNvSpPr>
            <a:spLocks noGrp="1"/>
          </p:cNvSpPr>
          <p:nvPr>
            <p:ph type="sldNum" sz="quarter" idx="5"/>
          </p:nvPr>
        </p:nvSpPr>
        <p:spPr>
          <a:noFill/>
        </p:spPr>
        <p:txBody>
          <a:bodyPr/>
          <a:lstStyle/>
          <a:p>
            <a:fld id="{AD3D05B0-023B-4645-BB97-1492264D73BA}" type="slidenum">
              <a:rPr lang="nl-NL" smtClean="0">
                <a:cs typeface="Arial" charset="0"/>
              </a:rPr>
              <a:pPr/>
              <a:t>5</a:t>
            </a:fld>
            <a:endParaRPr lang="nl-NL" smtClean="0">
              <a:cs typeface="Arial" charset="0"/>
            </a:endParaRPr>
          </a:p>
        </p:txBody>
      </p:sp>
    </p:spTree>
    <p:extLst>
      <p:ext uri="{BB962C8B-B14F-4D97-AF65-F5344CB8AC3E}">
        <p14:creationId xmlns:p14="http://schemas.microsoft.com/office/powerpoint/2010/main" xmlns="" val="265547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noFill/>
          <a:ln/>
        </p:spPr>
        <p:txBody>
          <a:bodyPr/>
          <a:lstStyle/>
          <a:p>
            <a:pPr eaLnBrk="1" hangingPunct="1"/>
            <a:endParaRPr lang="nl-NL" smtClean="0"/>
          </a:p>
        </p:txBody>
      </p:sp>
      <p:sp>
        <p:nvSpPr>
          <p:cNvPr id="59396" name="Tijdelijke aanduiding voor dianummer 3"/>
          <p:cNvSpPr>
            <a:spLocks noGrp="1"/>
          </p:cNvSpPr>
          <p:nvPr>
            <p:ph type="sldNum" sz="quarter" idx="5"/>
          </p:nvPr>
        </p:nvSpPr>
        <p:spPr>
          <a:noFill/>
        </p:spPr>
        <p:txBody>
          <a:bodyPr/>
          <a:lstStyle/>
          <a:p>
            <a:fld id="{BCD46971-6112-44E1-A359-0EBD1BC608F7}" type="slidenum">
              <a:rPr lang="nl-NL" smtClean="0"/>
              <a:pPr/>
              <a:t>6</a:t>
            </a:fld>
            <a:endParaRPr lang="nl-NL" smtClean="0"/>
          </a:p>
        </p:txBody>
      </p:sp>
    </p:spTree>
    <p:extLst>
      <p:ext uri="{BB962C8B-B14F-4D97-AF65-F5344CB8AC3E}">
        <p14:creationId xmlns:p14="http://schemas.microsoft.com/office/powerpoint/2010/main" xmlns="" val="232534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noTextEdit="1"/>
          </p:cNvSpPr>
          <p:nvPr>
            <p:ph type="sldImg"/>
          </p:nvPr>
        </p:nvSpPr>
        <p:spPr>
          <a:ln/>
        </p:spPr>
      </p:sp>
      <p:sp>
        <p:nvSpPr>
          <p:cNvPr id="26626" name="Tijdelijke aanduiding voor notities 2"/>
          <p:cNvSpPr>
            <a:spLocks noGrp="1"/>
          </p:cNvSpPr>
          <p:nvPr>
            <p:ph type="body" idx="1"/>
          </p:nvPr>
        </p:nvSpPr>
        <p:spPr>
          <a:noFill/>
          <a:ln/>
        </p:spPr>
        <p:txBody>
          <a:bodyPr/>
          <a:lstStyle/>
          <a:p>
            <a:pPr eaLnBrk="1" hangingPunct="1"/>
            <a:r>
              <a:rPr lang="nl-NL" dirty="0" smtClean="0"/>
              <a:t>Niet behandelen mag altijd door </a:t>
            </a:r>
            <a:r>
              <a:rPr lang="nl-NL" dirty="0" err="1" smtClean="0"/>
              <a:t>patient</a:t>
            </a:r>
            <a:r>
              <a:rPr lang="nl-NL" dirty="0" smtClean="0"/>
              <a:t> zelf worden aangegeven.</a:t>
            </a:r>
          </a:p>
          <a:p>
            <a:pPr eaLnBrk="1" hangingPunct="1"/>
            <a:r>
              <a:rPr lang="nl-NL" dirty="0" smtClean="0"/>
              <a:t>Feitelijke situatie bepaalt of vertegenwoordiging nodig is</a:t>
            </a:r>
          </a:p>
        </p:txBody>
      </p:sp>
      <p:sp>
        <p:nvSpPr>
          <p:cNvPr id="26627" name="Tijdelijke aanduiding voor dianummer 3"/>
          <p:cNvSpPr>
            <a:spLocks noGrp="1"/>
          </p:cNvSpPr>
          <p:nvPr>
            <p:ph type="sldNum" sz="quarter" idx="5"/>
          </p:nvPr>
        </p:nvSpPr>
        <p:spPr>
          <a:noFill/>
        </p:spPr>
        <p:txBody>
          <a:bodyPr/>
          <a:lstStyle/>
          <a:p>
            <a:fld id="{B08169DC-5457-4C83-A6C8-3F304D455968}" type="slidenum">
              <a:rPr lang="nl-NL" smtClean="0">
                <a:cs typeface="Arial" charset="0"/>
              </a:rPr>
              <a:pPr/>
              <a:t>7</a:t>
            </a:fld>
            <a:endParaRPr lang="nl-NL" smtClean="0">
              <a:cs typeface="Arial" charset="0"/>
            </a:endParaRPr>
          </a:p>
        </p:txBody>
      </p:sp>
    </p:spTree>
    <p:extLst>
      <p:ext uri="{BB962C8B-B14F-4D97-AF65-F5344CB8AC3E}">
        <p14:creationId xmlns:p14="http://schemas.microsoft.com/office/powerpoint/2010/main" xmlns="" val="252643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afbeelding 1"/>
          <p:cNvSpPr>
            <a:spLocks noGrp="1" noRot="1" noChangeAspect="1" noTextEdit="1"/>
          </p:cNvSpPr>
          <p:nvPr>
            <p:ph type="sldImg"/>
          </p:nvPr>
        </p:nvSpPr>
        <p:spPr>
          <a:ln/>
        </p:spPr>
      </p:sp>
      <p:sp>
        <p:nvSpPr>
          <p:cNvPr id="28674" name="Tijdelijke aanduiding voor notities 2"/>
          <p:cNvSpPr>
            <a:spLocks noGrp="1"/>
          </p:cNvSpPr>
          <p:nvPr>
            <p:ph type="body" idx="1"/>
          </p:nvPr>
        </p:nvSpPr>
        <p:spPr>
          <a:noFill/>
          <a:ln/>
        </p:spPr>
        <p:txBody>
          <a:bodyPr/>
          <a:lstStyle/>
          <a:p>
            <a:pPr eaLnBrk="1" hangingPunct="1"/>
            <a:r>
              <a:rPr lang="nl-NL" smtClean="0"/>
              <a:t>Geen gedwongen zinloos handelen</a:t>
            </a:r>
          </a:p>
        </p:txBody>
      </p:sp>
      <p:sp>
        <p:nvSpPr>
          <p:cNvPr id="28675" name="Tijdelijke aanduiding voor dianummer 3"/>
          <p:cNvSpPr>
            <a:spLocks noGrp="1"/>
          </p:cNvSpPr>
          <p:nvPr>
            <p:ph type="sldNum" sz="quarter" idx="5"/>
          </p:nvPr>
        </p:nvSpPr>
        <p:spPr>
          <a:noFill/>
        </p:spPr>
        <p:txBody>
          <a:bodyPr/>
          <a:lstStyle/>
          <a:p>
            <a:fld id="{7B3B4286-F072-4AE6-9F26-8913E287CADA}" type="slidenum">
              <a:rPr lang="nl-NL" smtClean="0">
                <a:cs typeface="Arial" charset="0"/>
              </a:rPr>
              <a:pPr/>
              <a:t>8</a:t>
            </a:fld>
            <a:endParaRPr lang="nl-NL" smtClean="0">
              <a:cs typeface="Arial" charset="0"/>
            </a:endParaRPr>
          </a:p>
        </p:txBody>
      </p:sp>
    </p:spTree>
    <p:extLst>
      <p:ext uri="{BB962C8B-B14F-4D97-AF65-F5344CB8AC3E}">
        <p14:creationId xmlns:p14="http://schemas.microsoft.com/office/powerpoint/2010/main" xmlns="" val="144740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afbeelding 1"/>
          <p:cNvSpPr>
            <a:spLocks noGrp="1" noRot="1" noChangeAspect="1" noTextEdit="1"/>
          </p:cNvSpPr>
          <p:nvPr>
            <p:ph type="sldImg"/>
          </p:nvPr>
        </p:nvSpPr>
        <p:spPr>
          <a:ln/>
        </p:spPr>
      </p:sp>
      <p:sp>
        <p:nvSpPr>
          <p:cNvPr id="30722" name="Tijdelijke aanduiding voor notities 2"/>
          <p:cNvSpPr>
            <a:spLocks noGrp="1"/>
          </p:cNvSpPr>
          <p:nvPr>
            <p:ph type="body" idx="1"/>
          </p:nvPr>
        </p:nvSpPr>
        <p:spPr>
          <a:noFill/>
          <a:ln/>
        </p:spPr>
        <p:txBody>
          <a:bodyPr/>
          <a:lstStyle/>
          <a:p>
            <a:pPr eaLnBrk="1" hangingPunct="1"/>
            <a:r>
              <a:rPr lang="nl-NL" smtClean="0"/>
              <a:t>Geen gedwongen zinloos handelen</a:t>
            </a:r>
          </a:p>
        </p:txBody>
      </p:sp>
      <p:sp>
        <p:nvSpPr>
          <p:cNvPr id="30723" name="Tijdelijke aanduiding voor dianummer 3"/>
          <p:cNvSpPr>
            <a:spLocks noGrp="1"/>
          </p:cNvSpPr>
          <p:nvPr>
            <p:ph type="sldNum" sz="quarter" idx="5"/>
          </p:nvPr>
        </p:nvSpPr>
        <p:spPr>
          <a:noFill/>
        </p:spPr>
        <p:txBody>
          <a:bodyPr/>
          <a:lstStyle/>
          <a:p>
            <a:fld id="{A310E95C-A3AE-443A-A779-1E6E1A18F86B}" type="slidenum">
              <a:rPr lang="nl-NL" smtClean="0">
                <a:cs typeface="Arial" charset="0"/>
              </a:rPr>
              <a:pPr/>
              <a:t>9</a:t>
            </a:fld>
            <a:endParaRPr lang="nl-NL" smtClean="0">
              <a:cs typeface="Arial" charset="0"/>
            </a:endParaRPr>
          </a:p>
        </p:txBody>
      </p:sp>
    </p:spTree>
    <p:extLst>
      <p:ext uri="{BB962C8B-B14F-4D97-AF65-F5344CB8AC3E}">
        <p14:creationId xmlns:p14="http://schemas.microsoft.com/office/powerpoint/2010/main" xmlns="" val="149600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p:spPr>
        <p:txBody>
          <a:bodyPr/>
          <a:lstStyle/>
          <a:p>
            <a:pPr eaLnBrk="1" hangingPunct="1"/>
            <a:endParaRPr lang="nl-NL" smtClean="0"/>
          </a:p>
        </p:txBody>
      </p:sp>
      <p:sp>
        <p:nvSpPr>
          <p:cNvPr id="60420" name="Tijdelijke aanduiding voor dianummer 3"/>
          <p:cNvSpPr>
            <a:spLocks noGrp="1"/>
          </p:cNvSpPr>
          <p:nvPr>
            <p:ph type="sldNum" sz="quarter" idx="5"/>
          </p:nvPr>
        </p:nvSpPr>
        <p:spPr>
          <a:noFill/>
        </p:spPr>
        <p:txBody>
          <a:bodyPr/>
          <a:lstStyle/>
          <a:p>
            <a:fld id="{159EC1D7-0346-4A58-9B22-DCE72AD31AD4}" type="slidenum">
              <a:rPr lang="nl-NL" smtClean="0"/>
              <a:pPr/>
              <a:t>12</a:t>
            </a:fld>
            <a:endParaRPr lang="nl-NL" smtClean="0"/>
          </a:p>
        </p:txBody>
      </p:sp>
    </p:spTree>
    <p:extLst>
      <p:ext uri="{BB962C8B-B14F-4D97-AF65-F5344CB8AC3E}">
        <p14:creationId xmlns:p14="http://schemas.microsoft.com/office/powerpoint/2010/main" xmlns="" val="280466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a:ln/>
        </p:spPr>
      </p:sp>
      <p:sp>
        <p:nvSpPr>
          <p:cNvPr id="61443" name="Tijdelijke aanduiding voor notities 2"/>
          <p:cNvSpPr>
            <a:spLocks noGrp="1"/>
          </p:cNvSpPr>
          <p:nvPr>
            <p:ph type="body" idx="1"/>
          </p:nvPr>
        </p:nvSpPr>
        <p:spPr>
          <a:noFill/>
          <a:ln/>
        </p:spPr>
        <p:txBody>
          <a:bodyPr/>
          <a:lstStyle/>
          <a:p>
            <a:pPr eaLnBrk="1" hangingPunct="1"/>
            <a:r>
              <a:rPr lang="nl-NL" dirty="0" smtClean="0"/>
              <a:t>Vb. zwakbegaafde/ mentaal beperkt</a:t>
            </a:r>
          </a:p>
        </p:txBody>
      </p:sp>
      <p:sp>
        <p:nvSpPr>
          <p:cNvPr id="61444" name="Tijdelijke aanduiding voor dianummer 3"/>
          <p:cNvSpPr>
            <a:spLocks noGrp="1"/>
          </p:cNvSpPr>
          <p:nvPr>
            <p:ph type="sldNum" sz="quarter" idx="5"/>
          </p:nvPr>
        </p:nvSpPr>
        <p:spPr>
          <a:noFill/>
        </p:spPr>
        <p:txBody>
          <a:bodyPr/>
          <a:lstStyle/>
          <a:p>
            <a:fld id="{454902F5-7F01-42B3-A11B-5626EC4598B3}" type="slidenum">
              <a:rPr lang="nl-NL" smtClean="0"/>
              <a:pPr/>
              <a:t>13</a:t>
            </a:fld>
            <a:endParaRPr lang="nl-NL" smtClean="0"/>
          </a:p>
        </p:txBody>
      </p:sp>
    </p:spTree>
    <p:extLst>
      <p:ext uri="{BB962C8B-B14F-4D97-AF65-F5344CB8AC3E}">
        <p14:creationId xmlns:p14="http://schemas.microsoft.com/office/powerpoint/2010/main" xmlns="" val="39333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3B9CC16-712E-4485-8196-E9F07639B8D0}"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5C05A6E-7497-474D-B107-F7F56C4AC3F2}"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CE4160F-C2A7-4FDB-A6CD-92C034864E63}"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77ED2C14-208F-426A-ADE7-2A72FB29ECCF}"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485B512-7324-4B38-89F3-2273767A3490}"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DEB5F32-6FA4-4A55-832E-F053ADDAC41F}"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E1386D9-3650-4330-A3AF-3CA5156F0C9B}"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1514F1E-A0C5-4B24-AFE9-F6602541314A}"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0B32BDB-2DE9-4752-A1BA-B513E9D14B9E}"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C61A0C9-D7F8-48E6-AD86-66175B490DD6}" type="datetime1">
              <a:rPr lang="en-US" smtClean="0"/>
              <a:pPr/>
              <a:t>3/22/2018</a:t>
            </a:fld>
            <a:endParaRPr lang="en-US" dirty="0"/>
          </a:p>
        </p:txBody>
      </p:sp>
      <p:sp>
        <p:nvSpPr>
          <p:cNvPr id="5" name="Footer Placeholder 4"/>
          <p:cNvSpPr>
            <a:spLocks noGrp="1"/>
          </p:cNvSpPr>
          <p:nvPr>
            <p:ph type="ftr" sz="quarter" idx="11"/>
          </p:nvPr>
        </p:nvSpPr>
        <p:spPr/>
        <p:txBody>
          <a:bodyPr/>
          <a:lstStyle/>
          <a:p>
            <a:r>
              <a:rPr lang="en-US" smtClean="0"/>
              <a:t>VVAK maarti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9CE9455-5729-4E2F-A79A-2E1B019DB515}" type="datetime1">
              <a:rPr lang="en-US" smtClean="0"/>
              <a:pPr/>
              <a:t>3/22/2018</a:t>
            </a:fld>
            <a:endParaRPr lang="en-US" dirty="0"/>
          </a:p>
        </p:txBody>
      </p:sp>
      <p:sp>
        <p:nvSpPr>
          <p:cNvPr id="6" name="Footer Placeholder 5"/>
          <p:cNvSpPr>
            <a:spLocks noGrp="1"/>
          </p:cNvSpPr>
          <p:nvPr>
            <p:ph type="ftr" sz="quarter" idx="11"/>
          </p:nvPr>
        </p:nvSpPr>
        <p:spPr/>
        <p:txBody>
          <a:bodyPr/>
          <a:lstStyle/>
          <a:p>
            <a:r>
              <a:rPr lang="en-US" smtClean="0"/>
              <a:t>VVAK maarti 2018</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1F07BFC-40BF-493E-B66A-BEF78190A117}" type="datetime1">
              <a:rPr lang="en-US" smtClean="0"/>
              <a:pPr/>
              <a:t>3/22/2018</a:t>
            </a:fld>
            <a:endParaRPr lang="en-US" dirty="0"/>
          </a:p>
        </p:txBody>
      </p:sp>
      <p:sp>
        <p:nvSpPr>
          <p:cNvPr id="8" name="Footer Placeholder 7"/>
          <p:cNvSpPr>
            <a:spLocks noGrp="1"/>
          </p:cNvSpPr>
          <p:nvPr>
            <p:ph type="ftr" sz="quarter" idx="11"/>
          </p:nvPr>
        </p:nvSpPr>
        <p:spPr/>
        <p:txBody>
          <a:bodyPr/>
          <a:lstStyle/>
          <a:p>
            <a:r>
              <a:rPr lang="en-US" smtClean="0"/>
              <a:t>VVAK maarti 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DBDAED8-3EED-412A-A4F4-C45808C902D6}" type="datetime1">
              <a:rPr lang="en-US" smtClean="0"/>
              <a:pPr/>
              <a:t>3/22/2018</a:t>
            </a:fld>
            <a:endParaRPr lang="en-US" dirty="0"/>
          </a:p>
        </p:txBody>
      </p:sp>
      <p:sp>
        <p:nvSpPr>
          <p:cNvPr id="4" name="Footer Placeholder 3"/>
          <p:cNvSpPr>
            <a:spLocks noGrp="1"/>
          </p:cNvSpPr>
          <p:nvPr>
            <p:ph type="ftr" sz="quarter" idx="11"/>
          </p:nvPr>
        </p:nvSpPr>
        <p:spPr/>
        <p:txBody>
          <a:bodyPr/>
          <a:lstStyle/>
          <a:p>
            <a:r>
              <a:rPr lang="en-US" smtClean="0"/>
              <a:t>VVAK maarti 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87C64-BCFC-4A64-91CB-63AE9F2787B4}" type="datetime1">
              <a:rPr lang="en-US" smtClean="0"/>
              <a:pPr/>
              <a:t>3/22/2018</a:t>
            </a:fld>
            <a:endParaRPr lang="en-US" dirty="0"/>
          </a:p>
        </p:txBody>
      </p:sp>
      <p:sp>
        <p:nvSpPr>
          <p:cNvPr id="3" name="Footer Placeholder 2"/>
          <p:cNvSpPr>
            <a:spLocks noGrp="1"/>
          </p:cNvSpPr>
          <p:nvPr>
            <p:ph type="ftr" sz="quarter" idx="11"/>
          </p:nvPr>
        </p:nvSpPr>
        <p:spPr/>
        <p:txBody>
          <a:bodyPr/>
          <a:lstStyle/>
          <a:p>
            <a:r>
              <a:rPr lang="en-US" smtClean="0"/>
              <a:t>VVAK maarti 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58639A1-C798-456D-8ACD-C025C96BFE17}" type="datetime1">
              <a:rPr lang="en-US" smtClean="0"/>
              <a:pPr/>
              <a:t>3/22/2018</a:t>
            </a:fld>
            <a:endParaRPr lang="en-US" dirty="0"/>
          </a:p>
        </p:txBody>
      </p:sp>
      <p:sp>
        <p:nvSpPr>
          <p:cNvPr id="6" name="Footer Placeholder 5"/>
          <p:cNvSpPr>
            <a:spLocks noGrp="1"/>
          </p:cNvSpPr>
          <p:nvPr>
            <p:ph type="ftr" sz="quarter" idx="11"/>
          </p:nvPr>
        </p:nvSpPr>
        <p:spPr/>
        <p:txBody>
          <a:bodyPr/>
          <a:lstStyle/>
          <a:p>
            <a:r>
              <a:rPr lang="en-US" smtClean="0"/>
              <a:t>VVAK maarti 2018</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r>
              <a:rPr lang="en-US" smtClean="0"/>
              <a:t>VVAK maarti 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ABD98D24-22EB-4F3E-A55B-1C03CF3DA4EF}" type="datetime1">
              <a:rPr lang="en-US" smtClean="0"/>
              <a:pPr/>
              <a:t>3/22/2018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7A9542-8F9E-49FE-B2D5-AC5B04A8884C}" type="datetime1">
              <a:rPr lang="en-US" smtClean="0"/>
              <a:pPr/>
              <a:t>3/22/2018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VVAK maarti 2018</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a:r>
              <a:rPr lang="nl-NL" b="1" dirty="0" smtClean="0"/>
              <a:t>BOPZ en WGBO: </a:t>
            </a:r>
            <a:br>
              <a:rPr lang="nl-NL" b="1" dirty="0" smtClean="0"/>
            </a:br>
            <a:r>
              <a:rPr lang="nl-NL" b="1" dirty="0" smtClean="0"/>
              <a:t>Wat kan de VIA arts betekenen? </a:t>
            </a:r>
            <a:endParaRPr lang="nl-NL" dirty="0"/>
          </a:p>
        </p:txBody>
      </p:sp>
      <p:sp>
        <p:nvSpPr>
          <p:cNvPr id="3" name="Ondertitel 2"/>
          <p:cNvSpPr>
            <a:spLocks noGrp="1"/>
          </p:cNvSpPr>
          <p:nvPr>
            <p:ph type="subTitle" idx="1"/>
          </p:nvPr>
        </p:nvSpPr>
        <p:spPr/>
        <p:txBody>
          <a:bodyPr/>
          <a:lstStyle/>
          <a:p>
            <a:r>
              <a:rPr lang="nl-NL" dirty="0" smtClean="0"/>
              <a:t>S.A. van de Merwe</a:t>
            </a:r>
            <a:endParaRPr lang="nl-NL" dirty="0"/>
          </a:p>
        </p:txBody>
      </p:sp>
      <p:sp>
        <p:nvSpPr>
          <p:cNvPr id="4" name="Tijdelijke aanduiding voor voettekst 3"/>
          <p:cNvSpPr>
            <a:spLocks noGrp="1"/>
          </p:cNvSpPr>
          <p:nvPr>
            <p:ph type="ftr" sz="quarter" idx="11"/>
          </p:nvPr>
        </p:nvSpPr>
        <p:spPr/>
        <p:txBody>
          <a:bodyPr/>
          <a:lstStyle/>
          <a:p>
            <a:r>
              <a:rPr lang="en-US" dirty="0" smtClean="0"/>
              <a:t>VVAK </a:t>
            </a:r>
            <a:r>
              <a:rPr lang="en-US" dirty="0" err="1" smtClean="0"/>
              <a:t>maarti</a:t>
            </a:r>
            <a:r>
              <a:rPr lang="en-US" dirty="0" smtClean="0"/>
              <a:t> 2018</a:t>
            </a:r>
            <a:endParaRPr lang="en-US" dirty="0"/>
          </a:p>
        </p:txBody>
      </p:sp>
      <p:sp>
        <p:nvSpPr>
          <p:cNvPr id="5" name="Tijdelijke aanduiding voor dianumm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389230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sz="2400" dirty="0" smtClean="0"/>
              <a:t>Kenbaar maken van een keuze</a:t>
            </a:r>
          </a:p>
          <a:p>
            <a:pPr lvl="0"/>
            <a:r>
              <a:rPr lang="nl-NL" sz="2400" dirty="0" smtClean="0"/>
              <a:t>Begrijpen van relevante informatie</a:t>
            </a:r>
          </a:p>
          <a:p>
            <a:pPr lvl="0"/>
            <a:r>
              <a:rPr lang="nl-NL" sz="2400" dirty="0" smtClean="0"/>
              <a:t>Beseffen en waarderen van de betekenis van de informatie voor de eigen situatie</a:t>
            </a:r>
          </a:p>
          <a:p>
            <a:pPr lvl="0"/>
            <a:r>
              <a:rPr lang="nl-NL" sz="2400" dirty="0" smtClean="0"/>
              <a:t>Logisch redeneren en betrekken van de informatie in het overwegen van verschillende opties</a:t>
            </a:r>
          </a:p>
          <a:p>
            <a:endParaRPr lang="nl-NL" dirty="0"/>
          </a:p>
        </p:txBody>
      </p:sp>
      <p:sp>
        <p:nvSpPr>
          <p:cNvPr id="3" name="Tijdelijke aanduiding voor voettekst 2"/>
          <p:cNvSpPr>
            <a:spLocks noGrp="1"/>
          </p:cNvSpPr>
          <p:nvPr>
            <p:ph type="ftr" sz="quarter" idx="11"/>
          </p:nvPr>
        </p:nvSpPr>
        <p:spPr/>
        <p:txBody>
          <a:bodyPr/>
          <a:lstStyle/>
          <a:p>
            <a:r>
              <a:rPr lang="nl-NL" smtClean="0"/>
              <a:t>VVAK maarti 2018</a:t>
            </a:r>
            <a:endParaRPr lang="nl-NL"/>
          </a:p>
        </p:txBody>
      </p:sp>
      <p:sp>
        <p:nvSpPr>
          <p:cNvPr id="4" name="Tijdelijke aanduiding voor dianummer 3"/>
          <p:cNvSpPr>
            <a:spLocks noGrp="1"/>
          </p:cNvSpPr>
          <p:nvPr>
            <p:ph type="sldNum" sz="quarter" idx="12"/>
          </p:nvPr>
        </p:nvSpPr>
        <p:spPr/>
        <p:txBody>
          <a:bodyPr/>
          <a:lstStyle/>
          <a:p>
            <a:fld id="{F063702F-8B94-4CC8-BF87-987EDE3E5590}" type="slidenum">
              <a:rPr lang="nl-NL" smtClean="0"/>
              <a:pPr/>
              <a:t>10</a:t>
            </a:fld>
            <a:endParaRPr lang="nl-NL"/>
          </a:p>
        </p:txBody>
      </p:sp>
      <p:sp>
        <p:nvSpPr>
          <p:cNvPr id="5" name="Titel 4"/>
          <p:cNvSpPr>
            <a:spLocks noGrp="1"/>
          </p:cNvSpPr>
          <p:nvPr>
            <p:ph type="title"/>
          </p:nvPr>
        </p:nvSpPr>
        <p:spPr/>
        <p:txBody>
          <a:bodyPr/>
          <a:lstStyle/>
          <a:p>
            <a:r>
              <a:rPr lang="nl-NL" dirty="0" smtClean="0">
                <a:solidFill>
                  <a:srgbClr val="FF0000"/>
                </a:solidFill>
              </a:rPr>
              <a:t>Wilsbekwaamheid criteria</a:t>
            </a:r>
            <a:endParaRPr lang="nl-NL" dirty="0">
              <a:solidFill>
                <a:srgbClr val="FF0000"/>
              </a:solidFill>
            </a:endParaRPr>
          </a:p>
        </p:txBody>
      </p:sp>
    </p:spTree>
    <p:extLst>
      <p:ext uri="{BB962C8B-B14F-4D97-AF65-F5344CB8AC3E}">
        <p14:creationId xmlns:p14="http://schemas.microsoft.com/office/powerpoint/2010/main" xmlns="" val="384265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Verschil </a:t>
            </a:r>
            <a:r>
              <a:rPr lang="nl-NL" dirty="0" err="1" smtClean="0">
                <a:solidFill>
                  <a:srgbClr val="FF0000"/>
                </a:solidFill>
              </a:rPr>
              <a:t>wilsbekwaam</a:t>
            </a:r>
            <a:r>
              <a:rPr lang="nl-NL" dirty="0" smtClean="0">
                <a:solidFill>
                  <a:srgbClr val="FF0000"/>
                </a:solidFill>
              </a:rPr>
              <a:t> en handelingsbekwaam</a:t>
            </a:r>
            <a:endParaRPr lang="nl-NL" dirty="0">
              <a:solidFill>
                <a:srgbClr val="FF0000"/>
              </a:solidFill>
            </a:endParaRPr>
          </a:p>
        </p:txBody>
      </p:sp>
      <p:sp>
        <p:nvSpPr>
          <p:cNvPr id="3" name="Tijdelijke aanduiding voor inhoud 2"/>
          <p:cNvSpPr>
            <a:spLocks noGrp="1"/>
          </p:cNvSpPr>
          <p:nvPr>
            <p:ph idx="1"/>
          </p:nvPr>
        </p:nvSpPr>
        <p:spPr/>
        <p:txBody>
          <a:bodyPr/>
          <a:lstStyle/>
          <a:p>
            <a:r>
              <a:rPr lang="nl-NL" sz="2400" dirty="0" smtClean="0"/>
              <a:t>Iedereen van 18 jaar is volgens de wet meerderjarig </a:t>
            </a:r>
            <a:r>
              <a:rPr lang="nl-NL" sz="2400" u="sng" dirty="0" smtClean="0"/>
              <a:t>en</a:t>
            </a:r>
            <a:r>
              <a:rPr lang="nl-NL" sz="2400" dirty="0" smtClean="0"/>
              <a:t> handelingsbekwaam. Hij/zij heeft voor het verrichten van rechtshandelingen geen toestemming nodig.</a:t>
            </a:r>
          </a:p>
          <a:p>
            <a:pPr lvl="1"/>
            <a:r>
              <a:rPr lang="nl-NL" sz="2200" dirty="0" smtClean="0"/>
              <a:t>Autonomie en zelfbeschikkingsrecht</a:t>
            </a:r>
          </a:p>
          <a:p>
            <a:r>
              <a:rPr lang="nl-NL" sz="2400" dirty="0" err="1" smtClean="0"/>
              <a:t>Wilsbekwaam</a:t>
            </a:r>
            <a:r>
              <a:rPr lang="nl-NL" sz="2400" dirty="0" smtClean="0"/>
              <a:t> zijn is een vaardigheid, en komt niet als zodanig in de wet voor. Ergo niet juridisch geborgd.</a:t>
            </a:r>
          </a:p>
          <a:p>
            <a:pPr lvl="1"/>
            <a:r>
              <a:rPr lang="nl-NL" sz="2200" dirty="0" smtClean="0"/>
              <a:t>Wel is er zorgplicht</a:t>
            </a:r>
            <a:endParaRPr lang="nl-NL" sz="2200"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voettekst 4"/>
          <p:cNvSpPr>
            <a:spLocks noGrp="1"/>
          </p:cNvSpPr>
          <p:nvPr>
            <p:ph type="ftr" sz="quarter" idx="11"/>
          </p:nvPr>
        </p:nvSpPr>
        <p:spPr>
          <a:noFill/>
        </p:spPr>
        <p:txBody>
          <a:bodyPr/>
          <a:lstStyle/>
          <a:p>
            <a:r>
              <a:rPr lang="nl-NL" smtClean="0"/>
              <a:t>VVAK maarti 2018</a:t>
            </a:r>
          </a:p>
        </p:txBody>
      </p:sp>
      <p:sp>
        <p:nvSpPr>
          <p:cNvPr id="22531" name="Tijdelijke aanduiding voor dianummer 5"/>
          <p:cNvSpPr>
            <a:spLocks noGrp="1"/>
          </p:cNvSpPr>
          <p:nvPr>
            <p:ph type="sldNum" sz="quarter" idx="12"/>
          </p:nvPr>
        </p:nvSpPr>
        <p:spPr>
          <a:noFill/>
        </p:spPr>
        <p:txBody>
          <a:bodyPr/>
          <a:lstStyle/>
          <a:p>
            <a:fld id="{CA5F13E5-022B-4C84-ADD9-DE01F1ECC45C}" type="slidenum">
              <a:rPr lang="nl-NL" smtClean="0"/>
              <a:pPr/>
              <a:t>12</a:t>
            </a:fld>
            <a:endParaRPr lang="nl-NL" smtClean="0"/>
          </a:p>
        </p:txBody>
      </p:sp>
      <p:sp>
        <p:nvSpPr>
          <p:cNvPr id="22532" name="AutoShape 2"/>
          <p:cNvSpPr>
            <a:spLocks noGrp="1" noChangeArrowheads="1"/>
          </p:cNvSpPr>
          <p:nvPr>
            <p:ph type="title"/>
          </p:nvPr>
        </p:nvSpPr>
        <p:spPr/>
        <p:txBody>
          <a:bodyPr>
            <a:normAutofit/>
          </a:bodyPr>
          <a:lstStyle/>
          <a:p>
            <a:pPr eaLnBrk="1" hangingPunct="1"/>
            <a:r>
              <a:rPr lang="nl-NL" dirty="0">
                <a:solidFill>
                  <a:srgbClr val="FF0000"/>
                </a:solidFill>
              </a:rPr>
              <a:t>Wat is </a:t>
            </a:r>
            <a:r>
              <a:rPr lang="nl-NL" dirty="0" smtClean="0">
                <a:solidFill>
                  <a:srgbClr val="FF0000"/>
                </a:solidFill>
              </a:rPr>
              <a:t>wilsbekwaamheid in de praktijk</a:t>
            </a:r>
            <a:endParaRPr lang="nl-NL" dirty="0">
              <a:solidFill>
                <a:srgbClr val="FF0000"/>
              </a:solidFill>
            </a:endParaRPr>
          </a:p>
        </p:txBody>
      </p:sp>
      <p:sp>
        <p:nvSpPr>
          <p:cNvPr id="22533" name="Rectangle 3"/>
          <p:cNvSpPr>
            <a:spLocks noGrp="1" noChangeArrowheads="1"/>
          </p:cNvSpPr>
          <p:nvPr>
            <p:ph type="body" idx="1"/>
          </p:nvPr>
        </p:nvSpPr>
        <p:spPr/>
        <p:txBody>
          <a:bodyPr/>
          <a:lstStyle/>
          <a:p>
            <a:pPr eaLnBrk="1" hangingPunct="1"/>
            <a:r>
              <a:rPr lang="nl-NL" sz="2600" dirty="0"/>
              <a:t>Besluiten nemen in het dagelijkse leven omtrent:</a:t>
            </a:r>
          </a:p>
          <a:p>
            <a:pPr lvl="1" eaLnBrk="1" hangingPunct="1"/>
            <a:r>
              <a:rPr lang="nl-NL" sz="2400" dirty="0" smtClean="0"/>
              <a:t>Persoonlijk welzijn </a:t>
            </a:r>
          </a:p>
          <a:p>
            <a:pPr lvl="1" eaLnBrk="1" hangingPunct="1"/>
            <a:r>
              <a:rPr lang="nl-NL" sz="2400" dirty="0" smtClean="0"/>
              <a:t>Financiën  </a:t>
            </a:r>
          </a:p>
          <a:p>
            <a:pPr lvl="1" eaLnBrk="1" hangingPunct="1"/>
            <a:r>
              <a:rPr lang="nl-NL" sz="2400" dirty="0" smtClean="0"/>
              <a:t>Gezondheid</a:t>
            </a:r>
          </a:p>
          <a:p>
            <a:pPr lvl="1" eaLnBrk="1" hangingPunct="1"/>
            <a:r>
              <a:rPr lang="nl-NL" sz="2400" dirty="0" smtClean="0"/>
              <a:t>Relationele aspecten</a:t>
            </a:r>
          </a:p>
          <a:p>
            <a:pPr lvl="1" eaLnBrk="1" hangingPunct="1"/>
            <a:r>
              <a:rPr lang="nl-NL" sz="2400" dirty="0" smtClean="0"/>
              <a:t>Maatschappelijk functioneren</a:t>
            </a:r>
          </a:p>
          <a:p>
            <a:pPr eaLnBrk="1" hangingPunct="1"/>
            <a:endParaRPr lang="nl-NL" sz="2600" dirty="0"/>
          </a:p>
          <a:p>
            <a:pPr eaLnBrk="1" hangingPunct="1">
              <a:buFont typeface="Wingdings" pitchFamily="2" charset="2"/>
              <a:buNone/>
            </a:pPr>
            <a:endParaRPr lang="nl-NL" sz="2000" dirty="0"/>
          </a:p>
        </p:txBody>
      </p:sp>
    </p:spTree>
    <p:extLst>
      <p:ext uri="{BB962C8B-B14F-4D97-AF65-F5344CB8AC3E}">
        <p14:creationId xmlns:p14="http://schemas.microsoft.com/office/powerpoint/2010/main" xmlns="" val="27763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voettekst 4"/>
          <p:cNvSpPr>
            <a:spLocks noGrp="1"/>
          </p:cNvSpPr>
          <p:nvPr>
            <p:ph type="ftr" sz="quarter" idx="11"/>
          </p:nvPr>
        </p:nvSpPr>
        <p:spPr>
          <a:noFill/>
        </p:spPr>
        <p:txBody>
          <a:bodyPr/>
          <a:lstStyle/>
          <a:p>
            <a:r>
              <a:rPr lang="nl-NL" smtClean="0"/>
              <a:t>VVAK maarti 2018</a:t>
            </a:r>
          </a:p>
        </p:txBody>
      </p:sp>
      <p:sp>
        <p:nvSpPr>
          <p:cNvPr id="23555" name="Tijdelijke aanduiding voor dianummer 5"/>
          <p:cNvSpPr>
            <a:spLocks noGrp="1"/>
          </p:cNvSpPr>
          <p:nvPr>
            <p:ph type="sldNum" sz="quarter" idx="12"/>
          </p:nvPr>
        </p:nvSpPr>
        <p:spPr>
          <a:noFill/>
        </p:spPr>
        <p:txBody>
          <a:bodyPr/>
          <a:lstStyle/>
          <a:p>
            <a:fld id="{AE6EE4A5-B969-43DA-99A7-057E86A0BF19}" type="slidenum">
              <a:rPr lang="nl-NL" smtClean="0"/>
              <a:pPr/>
              <a:t>13</a:t>
            </a:fld>
            <a:endParaRPr lang="nl-NL" smtClean="0"/>
          </a:p>
        </p:txBody>
      </p:sp>
      <p:sp>
        <p:nvSpPr>
          <p:cNvPr id="23556" name="AutoShape 2"/>
          <p:cNvSpPr>
            <a:spLocks noGrp="1" noChangeArrowheads="1"/>
          </p:cNvSpPr>
          <p:nvPr>
            <p:ph type="title"/>
          </p:nvPr>
        </p:nvSpPr>
        <p:spPr/>
        <p:txBody>
          <a:bodyPr/>
          <a:lstStyle/>
          <a:p>
            <a:pPr eaLnBrk="1" hangingPunct="1"/>
            <a:r>
              <a:rPr lang="nl-NL" dirty="0">
                <a:solidFill>
                  <a:srgbClr val="FF0000"/>
                </a:solidFill>
              </a:rPr>
              <a:t>Wilsonbekwaam</a:t>
            </a:r>
            <a:r>
              <a:rPr lang="nl-NL" sz="2800" dirty="0">
                <a:solidFill>
                  <a:srgbClr val="FF0000"/>
                </a:solidFill>
                <a:latin typeface="Verdana" pitchFamily="34" charset="0"/>
              </a:rPr>
              <a:t> </a:t>
            </a:r>
          </a:p>
        </p:txBody>
      </p:sp>
      <p:sp>
        <p:nvSpPr>
          <p:cNvPr id="22533" name="Rectangle 3"/>
          <p:cNvSpPr>
            <a:spLocks noGrp="1" noChangeArrowheads="1"/>
          </p:cNvSpPr>
          <p:nvPr>
            <p:ph type="body" idx="1"/>
          </p:nvPr>
        </p:nvSpPr>
        <p:spPr>
          <a:xfrm>
            <a:off x="677334" y="1681316"/>
            <a:ext cx="8596668" cy="4360047"/>
          </a:xfrm>
        </p:spPr>
        <p:txBody>
          <a:bodyPr>
            <a:noAutofit/>
          </a:bodyPr>
          <a:lstStyle/>
          <a:p>
            <a:pPr eaLnBrk="1" hangingPunct="1">
              <a:defRPr/>
            </a:pPr>
            <a:r>
              <a:rPr lang="nl-NL" sz="2400" dirty="0"/>
              <a:t>In de tijd:</a:t>
            </a:r>
          </a:p>
          <a:p>
            <a:pPr lvl="1" eaLnBrk="1" hangingPunct="1">
              <a:defRPr/>
            </a:pPr>
            <a:r>
              <a:rPr lang="nl-NL" sz="2400" dirty="0"/>
              <a:t>Blijvend</a:t>
            </a:r>
          </a:p>
          <a:p>
            <a:pPr lvl="1" eaLnBrk="1" hangingPunct="1">
              <a:defRPr/>
            </a:pPr>
            <a:r>
              <a:rPr lang="nl-NL" sz="2400" dirty="0"/>
              <a:t>Tijdelijk</a:t>
            </a:r>
          </a:p>
          <a:p>
            <a:pPr lvl="6">
              <a:buFont typeface="Wingdings" pitchFamily="2" charset="2"/>
              <a:buChar char="Ø"/>
              <a:defRPr/>
            </a:pPr>
            <a:r>
              <a:rPr lang="nl-NL" sz="2400" i="1" dirty="0"/>
              <a:t>Fluctuerend </a:t>
            </a:r>
          </a:p>
          <a:p>
            <a:pPr eaLnBrk="1" hangingPunct="1">
              <a:defRPr/>
            </a:pPr>
            <a:endParaRPr lang="nl-NL" sz="2400" dirty="0"/>
          </a:p>
          <a:p>
            <a:pPr eaLnBrk="1" hangingPunct="1">
              <a:defRPr/>
            </a:pPr>
            <a:r>
              <a:rPr lang="nl-NL" sz="2400" dirty="0"/>
              <a:t>Op handelingsterreinen</a:t>
            </a:r>
          </a:p>
          <a:p>
            <a:pPr lvl="1" eaLnBrk="1" hangingPunct="1">
              <a:defRPr/>
            </a:pPr>
            <a:r>
              <a:rPr lang="nl-NL" sz="2400" dirty="0"/>
              <a:t>Volledig</a:t>
            </a:r>
          </a:p>
          <a:p>
            <a:pPr lvl="1" eaLnBrk="1" hangingPunct="1">
              <a:defRPr/>
            </a:pPr>
            <a:r>
              <a:rPr lang="nl-NL" sz="2400" dirty="0"/>
              <a:t>Gedeeltelijk</a:t>
            </a:r>
          </a:p>
        </p:txBody>
      </p:sp>
    </p:spTree>
    <p:extLst>
      <p:ext uri="{BB962C8B-B14F-4D97-AF65-F5344CB8AC3E}">
        <p14:creationId xmlns:p14="http://schemas.microsoft.com/office/powerpoint/2010/main" xmlns="" val="294738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voettekst 4"/>
          <p:cNvSpPr>
            <a:spLocks noGrp="1"/>
          </p:cNvSpPr>
          <p:nvPr>
            <p:ph type="ftr" sz="quarter" idx="11"/>
          </p:nvPr>
        </p:nvSpPr>
        <p:spPr>
          <a:noFill/>
        </p:spPr>
        <p:txBody>
          <a:bodyPr/>
          <a:lstStyle/>
          <a:p>
            <a:r>
              <a:rPr lang="nl-NL" smtClean="0"/>
              <a:t>VVAK maarti 2018</a:t>
            </a:r>
          </a:p>
        </p:txBody>
      </p:sp>
      <p:sp>
        <p:nvSpPr>
          <p:cNvPr id="24579" name="Tijdelijke aanduiding voor dianummer 5"/>
          <p:cNvSpPr>
            <a:spLocks noGrp="1"/>
          </p:cNvSpPr>
          <p:nvPr>
            <p:ph type="sldNum" sz="quarter" idx="12"/>
          </p:nvPr>
        </p:nvSpPr>
        <p:spPr>
          <a:noFill/>
        </p:spPr>
        <p:txBody>
          <a:bodyPr/>
          <a:lstStyle/>
          <a:p>
            <a:fld id="{23CEA284-8690-4DCA-B5ED-C6571D8E757B}" type="slidenum">
              <a:rPr lang="nl-NL" smtClean="0"/>
              <a:pPr/>
              <a:t>14</a:t>
            </a:fld>
            <a:endParaRPr lang="nl-NL" smtClean="0"/>
          </a:p>
        </p:txBody>
      </p:sp>
      <p:sp>
        <p:nvSpPr>
          <p:cNvPr id="24580" name="AutoShape 2"/>
          <p:cNvSpPr>
            <a:spLocks noGrp="1" noChangeArrowheads="1"/>
          </p:cNvSpPr>
          <p:nvPr>
            <p:ph type="title"/>
          </p:nvPr>
        </p:nvSpPr>
        <p:spPr/>
        <p:txBody>
          <a:bodyPr/>
          <a:lstStyle/>
          <a:p>
            <a:pPr eaLnBrk="1" hangingPunct="1"/>
            <a:r>
              <a:rPr lang="nl-NL" sz="3200" dirty="0">
                <a:solidFill>
                  <a:srgbClr val="FF0000"/>
                </a:solidFill>
              </a:rPr>
              <a:t>Voorbeeld:</a:t>
            </a:r>
            <a:br>
              <a:rPr lang="nl-NL" sz="3200" dirty="0">
                <a:solidFill>
                  <a:srgbClr val="FF0000"/>
                </a:solidFill>
              </a:rPr>
            </a:br>
            <a:r>
              <a:rPr lang="nl-NL" sz="3200" dirty="0">
                <a:solidFill>
                  <a:srgbClr val="FF0000"/>
                </a:solidFill>
              </a:rPr>
              <a:t>Tijdelijk en gedeeltelijk wilsonbekwaam</a:t>
            </a:r>
          </a:p>
        </p:txBody>
      </p:sp>
      <p:sp>
        <p:nvSpPr>
          <p:cNvPr id="24581" name="Rectangle 3"/>
          <p:cNvSpPr>
            <a:spLocks noGrp="1" noChangeArrowheads="1"/>
          </p:cNvSpPr>
          <p:nvPr>
            <p:ph type="body" idx="1"/>
          </p:nvPr>
        </p:nvSpPr>
        <p:spPr/>
        <p:txBody>
          <a:bodyPr/>
          <a:lstStyle/>
          <a:p>
            <a:pPr eaLnBrk="1" hangingPunct="1"/>
            <a:r>
              <a:rPr lang="nl-NL" sz="2400" dirty="0"/>
              <a:t>Mevrouw, sinds kort weduwe</a:t>
            </a:r>
          </a:p>
          <a:p>
            <a:pPr eaLnBrk="1" hangingPunct="1"/>
            <a:r>
              <a:rPr lang="nl-NL" sz="2400" dirty="0"/>
              <a:t>Twee zonen, één woont dichtbij, de ander ver weg</a:t>
            </a:r>
          </a:p>
          <a:p>
            <a:pPr eaLnBrk="1" hangingPunct="1"/>
            <a:r>
              <a:rPr lang="nl-NL" sz="2400" dirty="0"/>
              <a:t>Bezig met afhandeling van het testament van haar overleden man, tevens hun vader</a:t>
            </a:r>
          </a:p>
          <a:p>
            <a:pPr eaLnBrk="1" hangingPunct="1"/>
            <a:endParaRPr lang="nl-NL" sz="2400" dirty="0"/>
          </a:p>
          <a:p>
            <a:pPr eaLnBrk="1" hangingPunct="1"/>
            <a:r>
              <a:rPr lang="nl-NL" sz="2400" dirty="0"/>
              <a:t>Probleem – rouwverwerking</a:t>
            </a:r>
          </a:p>
          <a:p>
            <a:pPr lvl="4" eaLnBrk="1" hangingPunct="1">
              <a:buFont typeface="Wingdings" pitchFamily="2" charset="2"/>
              <a:buNone/>
            </a:pPr>
            <a:endParaRPr lang="nl-NL" dirty="0" smtClean="0"/>
          </a:p>
        </p:txBody>
      </p:sp>
    </p:spTree>
    <p:extLst>
      <p:ext uri="{BB962C8B-B14F-4D97-AF65-F5344CB8AC3E}">
        <p14:creationId xmlns:p14="http://schemas.microsoft.com/office/powerpoint/2010/main" xmlns="" val="64938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nummer 5"/>
          <p:cNvSpPr>
            <a:spLocks noGrp="1"/>
          </p:cNvSpPr>
          <p:nvPr>
            <p:ph type="sldNum" sz="quarter" idx="12"/>
          </p:nvPr>
        </p:nvSpPr>
        <p:spPr>
          <a:noFill/>
        </p:spPr>
        <p:txBody>
          <a:bodyPr/>
          <a:lstStyle/>
          <a:p>
            <a:fld id="{6DEA9AAE-D26D-4A32-9F65-3194718283CE}" type="slidenum">
              <a:rPr lang="nl-NL" smtClean="0">
                <a:cs typeface="Arial" charset="0"/>
              </a:rPr>
              <a:pPr/>
              <a:t>15</a:t>
            </a:fld>
            <a:endParaRPr lang="nl-NL" smtClean="0">
              <a:cs typeface="Arial" charset="0"/>
            </a:endParaRPr>
          </a:p>
        </p:txBody>
      </p:sp>
      <p:sp>
        <p:nvSpPr>
          <p:cNvPr id="50178" name="AutoShape 2"/>
          <p:cNvSpPr>
            <a:spLocks noGrp="1" noChangeArrowheads="1"/>
          </p:cNvSpPr>
          <p:nvPr>
            <p:ph type="title"/>
          </p:nvPr>
        </p:nvSpPr>
        <p:spPr/>
        <p:txBody>
          <a:bodyPr>
            <a:normAutofit/>
          </a:bodyPr>
          <a:lstStyle/>
          <a:p>
            <a:pPr eaLnBrk="1" hangingPunct="1"/>
            <a:r>
              <a:rPr lang="nl-NL" dirty="0">
                <a:solidFill>
                  <a:srgbClr val="FF0000"/>
                </a:solidFill>
              </a:rPr>
              <a:t>Blijvende </a:t>
            </a:r>
            <a:r>
              <a:rPr lang="nl-NL" dirty="0" smtClean="0">
                <a:solidFill>
                  <a:srgbClr val="FF0000"/>
                </a:solidFill>
              </a:rPr>
              <a:t>wilsonbekwaamheid, gedeeltelijk of volledig</a:t>
            </a:r>
            <a:endParaRPr lang="nl-NL" dirty="0">
              <a:solidFill>
                <a:srgbClr val="FF0000"/>
              </a:solidFill>
            </a:endParaRPr>
          </a:p>
        </p:txBody>
      </p:sp>
      <p:sp>
        <p:nvSpPr>
          <p:cNvPr id="10245" name="Rectangle 3"/>
          <p:cNvSpPr>
            <a:spLocks noGrp="1" noChangeArrowheads="1"/>
          </p:cNvSpPr>
          <p:nvPr>
            <p:ph type="body" idx="1"/>
          </p:nvPr>
        </p:nvSpPr>
        <p:spPr>
          <a:xfrm>
            <a:off x="677334" y="1854200"/>
            <a:ext cx="8596668" cy="4187164"/>
          </a:xfrm>
        </p:spPr>
        <p:txBody>
          <a:bodyPr/>
          <a:lstStyle/>
          <a:p>
            <a:pPr eaLnBrk="1" hangingPunct="1">
              <a:buFont typeface="Wingdings" pitchFamily="2" charset="2"/>
              <a:buNone/>
              <a:defRPr/>
            </a:pPr>
            <a:r>
              <a:rPr lang="nl-NL" sz="2600" dirty="0"/>
              <a:t>Kan optreden bij:</a:t>
            </a:r>
          </a:p>
          <a:p>
            <a:pPr eaLnBrk="1" hangingPunct="1">
              <a:defRPr/>
            </a:pPr>
            <a:r>
              <a:rPr lang="nl-NL" sz="2400" dirty="0">
                <a:latin typeface="+mj-lt"/>
              </a:rPr>
              <a:t>Dementie</a:t>
            </a:r>
          </a:p>
          <a:p>
            <a:pPr eaLnBrk="1" hangingPunct="1">
              <a:defRPr/>
            </a:pPr>
            <a:r>
              <a:rPr lang="nl-NL" sz="2400" dirty="0">
                <a:latin typeface="+mj-lt"/>
              </a:rPr>
              <a:t>Niet aangeboren hersenletsel</a:t>
            </a:r>
          </a:p>
          <a:p>
            <a:pPr eaLnBrk="1" hangingPunct="1">
              <a:defRPr/>
            </a:pPr>
            <a:r>
              <a:rPr lang="nl-NL" sz="2400" dirty="0">
                <a:latin typeface="+mj-lt"/>
              </a:rPr>
              <a:t>Beroerte/CVA </a:t>
            </a:r>
          </a:p>
          <a:p>
            <a:pPr eaLnBrk="1" hangingPunct="1">
              <a:defRPr/>
            </a:pPr>
            <a:r>
              <a:rPr lang="nl-NL" sz="2400" dirty="0">
                <a:latin typeface="+mj-lt"/>
              </a:rPr>
              <a:t>Neurologische ziektebeelden</a:t>
            </a:r>
          </a:p>
          <a:p>
            <a:pPr eaLnBrk="1" hangingPunct="1">
              <a:defRPr/>
            </a:pPr>
            <a:r>
              <a:rPr lang="nl-NL" sz="2400" dirty="0">
                <a:latin typeface="+mj-lt"/>
              </a:rPr>
              <a:t>Aangeboren </a:t>
            </a:r>
            <a:r>
              <a:rPr lang="nl-NL" sz="2400" dirty="0" smtClean="0">
                <a:latin typeface="+mj-lt"/>
              </a:rPr>
              <a:t>stofwisselingsziekten</a:t>
            </a:r>
          </a:p>
          <a:p>
            <a:pPr eaLnBrk="1" hangingPunct="1">
              <a:defRPr/>
            </a:pPr>
            <a:r>
              <a:rPr lang="nl-NL" sz="2400" dirty="0" smtClean="0">
                <a:latin typeface="+mj-lt"/>
              </a:rPr>
              <a:t>Verstandelijke beperking </a:t>
            </a:r>
            <a:endParaRPr lang="nl-NL" sz="2400" dirty="0">
              <a:latin typeface="+mj-lt"/>
            </a:endParaRPr>
          </a:p>
          <a:p>
            <a:pPr eaLnBrk="1" hangingPunct="1">
              <a:buFont typeface="Wingdings" pitchFamily="2" charset="2"/>
              <a:buNone/>
              <a:defRPr/>
            </a:pPr>
            <a:endParaRPr lang="nl-NL" sz="2600" dirty="0">
              <a:latin typeface="+mj-lt"/>
            </a:endParaRPr>
          </a:p>
          <a:p>
            <a:pPr eaLnBrk="1" hangingPunct="1">
              <a:buFont typeface="Wingdings" pitchFamily="2" charset="2"/>
              <a:buNone/>
              <a:defRPr/>
            </a:pPr>
            <a:endParaRPr lang="nl-NL" dirty="0" smtClean="0"/>
          </a:p>
          <a:p>
            <a:pPr eaLnBrk="1" hangingPunct="1">
              <a:defRPr/>
            </a:pPr>
            <a:endParaRPr lang="nl-NL" dirty="0" smtClean="0"/>
          </a:p>
          <a:p>
            <a:pPr eaLnBrk="1" hangingPunct="1">
              <a:defRPr/>
            </a:pPr>
            <a:endParaRPr lang="nl-NL" dirty="0" smtClean="0"/>
          </a:p>
        </p:txBody>
      </p:sp>
      <p:sp>
        <p:nvSpPr>
          <p:cNvPr id="50180" name="Tijdelijke aanduiding voor voettekst 5"/>
          <p:cNvSpPr>
            <a:spLocks noGrp="1"/>
          </p:cNvSpPr>
          <p:nvPr>
            <p:ph type="ftr" sz="quarter" idx="11"/>
          </p:nvPr>
        </p:nvSpPr>
        <p:spPr>
          <a:noFill/>
        </p:spPr>
        <p:txBody>
          <a:bodyPr/>
          <a:lstStyle/>
          <a:p>
            <a:r>
              <a:rPr lang="nl-NL" smtClean="0">
                <a:cs typeface="Arial" charset="0"/>
              </a:rPr>
              <a:t>VVAK maarti 2018</a:t>
            </a:r>
            <a:endParaRPr lang="nl-NL">
              <a:cs typeface="Arial" charset="0"/>
            </a:endParaRPr>
          </a:p>
        </p:txBody>
      </p:sp>
    </p:spTree>
    <p:extLst>
      <p:ext uri="{BB962C8B-B14F-4D97-AF65-F5344CB8AC3E}">
        <p14:creationId xmlns:p14="http://schemas.microsoft.com/office/powerpoint/2010/main" xmlns="" val="27876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voettekst 4"/>
          <p:cNvSpPr>
            <a:spLocks noGrp="1"/>
          </p:cNvSpPr>
          <p:nvPr>
            <p:ph type="ftr" sz="quarter" idx="11"/>
          </p:nvPr>
        </p:nvSpPr>
        <p:spPr>
          <a:noFill/>
        </p:spPr>
        <p:txBody>
          <a:bodyPr/>
          <a:lstStyle/>
          <a:p>
            <a:r>
              <a:rPr lang="nl-NL" smtClean="0"/>
              <a:t>VVAK maarti 2018</a:t>
            </a:r>
          </a:p>
        </p:txBody>
      </p:sp>
      <p:sp>
        <p:nvSpPr>
          <p:cNvPr id="34819" name="Tijdelijke aanduiding voor dianummer 5"/>
          <p:cNvSpPr>
            <a:spLocks noGrp="1"/>
          </p:cNvSpPr>
          <p:nvPr>
            <p:ph type="sldNum" sz="quarter" idx="12"/>
          </p:nvPr>
        </p:nvSpPr>
        <p:spPr>
          <a:noFill/>
        </p:spPr>
        <p:txBody>
          <a:bodyPr/>
          <a:lstStyle/>
          <a:p>
            <a:fld id="{69D81F13-CBBE-49BF-A41E-A974831B6A3E}" type="slidenum">
              <a:rPr lang="nl-NL" smtClean="0"/>
              <a:pPr/>
              <a:t>16</a:t>
            </a:fld>
            <a:endParaRPr lang="nl-NL" smtClean="0"/>
          </a:p>
        </p:txBody>
      </p:sp>
      <p:sp>
        <p:nvSpPr>
          <p:cNvPr id="34820" name="AutoShape 2"/>
          <p:cNvSpPr>
            <a:spLocks noGrp="1" noChangeArrowheads="1"/>
          </p:cNvSpPr>
          <p:nvPr>
            <p:ph type="title"/>
          </p:nvPr>
        </p:nvSpPr>
        <p:spPr/>
        <p:txBody>
          <a:bodyPr>
            <a:normAutofit/>
          </a:bodyPr>
          <a:lstStyle/>
          <a:p>
            <a:pPr eaLnBrk="1" hangingPunct="1"/>
            <a:r>
              <a:rPr lang="nl-NL" dirty="0">
                <a:solidFill>
                  <a:srgbClr val="FF0000"/>
                </a:solidFill>
              </a:rPr>
              <a:t>Tijdelijke wilsonbekwaamheid</a:t>
            </a:r>
          </a:p>
        </p:txBody>
      </p:sp>
      <p:sp>
        <p:nvSpPr>
          <p:cNvPr id="10245" name="Rectangle 3"/>
          <p:cNvSpPr>
            <a:spLocks noGrp="1" noChangeArrowheads="1"/>
          </p:cNvSpPr>
          <p:nvPr>
            <p:ph type="body" idx="1"/>
          </p:nvPr>
        </p:nvSpPr>
        <p:spPr>
          <a:xfrm>
            <a:off x="677334" y="1651820"/>
            <a:ext cx="8596668" cy="4271386"/>
          </a:xfrm>
        </p:spPr>
        <p:txBody>
          <a:bodyPr>
            <a:normAutofit/>
          </a:bodyPr>
          <a:lstStyle/>
          <a:p>
            <a:pPr eaLnBrk="1" hangingPunct="1">
              <a:buFont typeface="Wingdings" pitchFamily="2" charset="2"/>
              <a:buNone/>
              <a:defRPr/>
            </a:pPr>
            <a:r>
              <a:rPr lang="nl-NL" sz="2600" dirty="0"/>
              <a:t>Kan optreden bij:</a:t>
            </a:r>
          </a:p>
          <a:p>
            <a:pPr eaLnBrk="1" hangingPunct="1">
              <a:defRPr/>
            </a:pPr>
            <a:r>
              <a:rPr lang="nl-NL" sz="2400" dirty="0">
                <a:latin typeface="+mj-lt"/>
              </a:rPr>
              <a:t>Rouwverwerking</a:t>
            </a:r>
          </a:p>
          <a:p>
            <a:pPr eaLnBrk="1" hangingPunct="1">
              <a:defRPr/>
            </a:pPr>
            <a:r>
              <a:rPr lang="nl-NL" sz="2400" dirty="0">
                <a:latin typeface="+mj-lt"/>
              </a:rPr>
              <a:t>Infecties met </a:t>
            </a:r>
            <a:r>
              <a:rPr lang="nl-NL" sz="2400" dirty="0" smtClean="0">
                <a:latin typeface="+mj-lt"/>
              </a:rPr>
              <a:t>piekende hoge </a:t>
            </a:r>
            <a:r>
              <a:rPr lang="nl-NL" sz="2400" dirty="0">
                <a:latin typeface="+mj-lt"/>
              </a:rPr>
              <a:t>koortsen</a:t>
            </a:r>
          </a:p>
          <a:p>
            <a:pPr eaLnBrk="1" hangingPunct="1">
              <a:defRPr/>
            </a:pPr>
            <a:r>
              <a:rPr lang="nl-NL" sz="2400" dirty="0" smtClean="0">
                <a:latin typeface="+mj-lt"/>
              </a:rPr>
              <a:t>Letsel door ongeval</a:t>
            </a:r>
            <a:endParaRPr lang="nl-NL" sz="2400" dirty="0">
              <a:latin typeface="+mj-lt"/>
            </a:endParaRPr>
          </a:p>
          <a:p>
            <a:pPr eaLnBrk="1" hangingPunct="1">
              <a:defRPr/>
            </a:pPr>
            <a:r>
              <a:rPr lang="nl-NL" sz="2400" dirty="0">
                <a:latin typeface="+mj-lt"/>
              </a:rPr>
              <a:t>Postoperatief </a:t>
            </a:r>
          </a:p>
          <a:p>
            <a:pPr eaLnBrk="1" hangingPunct="1">
              <a:defRPr/>
            </a:pPr>
            <a:r>
              <a:rPr lang="nl-NL" sz="2400" dirty="0">
                <a:latin typeface="+mj-lt"/>
              </a:rPr>
              <a:t>Verslavingen </a:t>
            </a:r>
          </a:p>
          <a:p>
            <a:pPr eaLnBrk="1" hangingPunct="1">
              <a:defRPr/>
            </a:pPr>
            <a:r>
              <a:rPr lang="nl-NL" sz="2400" dirty="0">
                <a:latin typeface="+mj-lt"/>
              </a:rPr>
              <a:t>Acute fase van psychiatrische of neurologische aandoeningen</a:t>
            </a:r>
          </a:p>
          <a:p>
            <a:pPr eaLnBrk="1" hangingPunct="1">
              <a:buFont typeface="Wingdings" pitchFamily="2" charset="2"/>
              <a:buNone/>
              <a:defRPr/>
            </a:pPr>
            <a:endParaRPr lang="nl-NL" dirty="0" smtClean="0"/>
          </a:p>
          <a:p>
            <a:pPr eaLnBrk="1" hangingPunct="1">
              <a:defRPr/>
            </a:pPr>
            <a:endParaRPr lang="nl-NL" dirty="0" smtClean="0"/>
          </a:p>
          <a:p>
            <a:pPr eaLnBrk="1" hangingPunct="1">
              <a:defRPr/>
            </a:pPr>
            <a:endParaRPr lang="nl-NL" dirty="0" smtClean="0"/>
          </a:p>
        </p:txBody>
      </p:sp>
    </p:spTree>
    <p:extLst>
      <p:ext uri="{BB962C8B-B14F-4D97-AF65-F5344CB8AC3E}">
        <p14:creationId xmlns:p14="http://schemas.microsoft.com/office/powerpoint/2010/main" xmlns="" val="391405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voettekst 4"/>
          <p:cNvSpPr>
            <a:spLocks noGrp="1"/>
          </p:cNvSpPr>
          <p:nvPr>
            <p:ph type="ftr" sz="quarter" idx="11"/>
          </p:nvPr>
        </p:nvSpPr>
        <p:spPr>
          <a:noFill/>
        </p:spPr>
        <p:txBody>
          <a:bodyPr/>
          <a:lstStyle/>
          <a:p>
            <a:r>
              <a:rPr lang="nl-NL" smtClean="0"/>
              <a:t>VVAK maarti 2018</a:t>
            </a:r>
          </a:p>
        </p:txBody>
      </p:sp>
      <p:sp>
        <p:nvSpPr>
          <p:cNvPr id="25603" name="Tijdelijke aanduiding voor dianummer 5"/>
          <p:cNvSpPr>
            <a:spLocks noGrp="1"/>
          </p:cNvSpPr>
          <p:nvPr>
            <p:ph type="sldNum" sz="quarter" idx="12"/>
          </p:nvPr>
        </p:nvSpPr>
        <p:spPr>
          <a:noFill/>
        </p:spPr>
        <p:txBody>
          <a:bodyPr/>
          <a:lstStyle/>
          <a:p>
            <a:fld id="{9F1CBAE9-8165-404E-8C2E-0949C5FA074A}" type="slidenum">
              <a:rPr lang="nl-NL" smtClean="0"/>
              <a:pPr/>
              <a:t>17</a:t>
            </a:fld>
            <a:endParaRPr lang="nl-NL" smtClean="0"/>
          </a:p>
        </p:txBody>
      </p:sp>
      <p:sp>
        <p:nvSpPr>
          <p:cNvPr id="5124" name="Rectangle 3"/>
          <p:cNvSpPr>
            <a:spLocks noGrp="1" noChangeArrowheads="1"/>
          </p:cNvSpPr>
          <p:nvPr>
            <p:ph type="body" idx="1"/>
          </p:nvPr>
        </p:nvSpPr>
        <p:spPr/>
        <p:txBody>
          <a:bodyPr/>
          <a:lstStyle/>
          <a:p>
            <a:pPr eaLnBrk="1" hangingPunct="1">
              <a:defRPr/>
            </a:pPr>
            <a:r>
              <a:rPr lang="nl-NL" sz="2400" dirty="0">
                <a:latin typeface="+mj-lt"/>
              </a:rPr>
              <a:t>Verkoudheid</a:t>
            </a:r>
          </a:p>
          <a:p>
            <a:pPr eaLnBrk="1" hangingPunct="1">
              <a:defRPr/>
            </a:pPr>
            <a:r>
              <a:rPr lang="nl-NL" sz="2400" dirty="0">
                <a:latin typeface="+mj-lt"/>
              </a:rPr>
              <a:t>Nek- en rugklachten</a:t>
            </a:r>
          </a:p>
          <a:p>
            <a:pPr eaLnBrk="1" hangingPunct="1">
              <a:defRPr/>
            </a:pPr>
            <a:r>
              <a:rPr lang="nl-NL" sz="2400" dirty="0">
                <a:latin typeface="+mj-lt"/>
              </a:rPr>
              <a:t>Urineweginfecties</a:t>
            </a:r>
          </a:p>
          <a:p>
            <a:pPr eaLnBrk="1" hangingPunct="1">
              <a:defRPr/>
            </a:pPr>
            <a:r>
              <a:rPr lang="nl-NL" sz="2400" dirty="0">
                <a:latin typeface="+mj-lt"/>
              </a:rPr>
              <a:t>Privé ongevallen</a:t>
            </a:r>
          </a:p>
          <a:p>
            <a:pPr eaLnBrk="1" hangingPunct="1">
              <a:defRPr/>
            </a:pPr>
            <a:r>
              <a:rPr lang="nl-NL" sz="2400" dirty="0" err="1">
                <a:latin typeface="+mj-lt"/>
              </a:rPr>
              <a:t>Neus-bijholteonsteking</a:t>
            </a:r>
            <a:endParaRPr lang="nl-NL" sz="2400" dirty="0">
              <a:latin typeface="+mj-lt"/>
            </a:endParaRPr>
          </a:p>
          <a:p>
            <a:pPr eaLnBrk="1" hangingPunct="1">
              <a:defRPr/>
            </a:pPr>
            <a:r>
              <a:rPr lang="nl-NL" sz="2400" dirty="0">
                <a:latin typeface="+mj-lt"/>
              </a:rPr>
              <a:t>Sportblessures</a:t>
            </a:r>
          </a:p>
          <a:p>
            <a:pPr eaLnBrk="1" hangingPunct="1">
              <a:defRPr/>
            </a:pPr>
            <a:r>
              <a:rPr lang="nl-NL" sz="2400" dirty="0">
                <a:latin typeface="+mj-lt"/>
              </a:rPr>
              <a:t>Infecties van </a:t>
            </a:r>
            <a:r>
              <a:rPr lang="nl-NL" sz="2400" dirty="0" err="1">
                <a:latin typeface="+mj-lt"/>
              </a:rPr>
              <a:t>maag-darmstelsel</a:t>
            </a:r>
            <a:endParaRPr lang="nl-NL" sz="2400" dirty="0">
              <a:latin typeface="+mj-lt"/>
            </a:endParaRPr>
          </a:p>
          <a:p>
            <a:pPr eaLnBrk="1" hangingPunct="1">
              <a:defRPr/>
            </a:pPr>
            <a:endParaRPr lang="nl-NL" sz="3600" dirty="0"/>
          </a:p>
        </p:txBody>
      </p:sp>
      <p:sp>
        <p:nvSpPr>
          <p:cNvPr id="25605" name="Titel 5"/>
          <p:cNvSpPr>
            <a:spLocks noGrp="1"/>
          </p:cNvSpPr>
          <p:nvPr>
            <p:ph type="title"/>
          </p:nvPr>
        </p:nvSpPr>
        <p:spPr/>
        <p:txBody>
          <a:bodyPr>
            <a:normAutofit/>
          </a:bodyPr>
          <a:lstStyle/>
          <a:p>
            <a:r>
              <a:rPr lang="nl-NL" dirty="0">
                <a:solidFill>
                  <a:srgbClr val="FF0000"/>
                </a:solidFill>
              </a:rPr>
              <a:t>Meest voorkomende ziekten in NL</a:t>
            </a:r>
          </a:p>
        </p:txBody>
      </p:sp>
      <p:pic>
        <p:nvPicPr>
          <p:cNvPr id="2" name="Afbeelding 1"/>
          <p:cNvPicPr>
            <a:picLocks noChangeAspect="1"/>
          </p:cNvPicPr>
          <p:nvPr/>
        </p:nvPicPr>
        <p:blipFill>
          <a:blip r:embed="rId3"/>
          <a:stretch>
            <a:fillRect/>
          </a:stretch>
        </p:blipFill>
        <p:spPr>
          <a:xfrm>
            <a:off x="5801303" y="1930400"/>
            <a:ext cx="3857851" cy="3105239"/>
          </a:xfrm>
          <a:prstGeom prst="rect">
            <a:avLst/>
          </a:prstGeom>
        </p:spPr>
      </p:pic>
    </p:spTree>
    <p:extLst>
      <p:ext uri="{BB962C8B-B14F-4D97-AF65-F5344CB8AC3E}">
        <p14:creationId xmlns:p14="http://schemas.microsoft.com/office/powerpoint/2010/main" xmlns="" val="1418836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voettekst 4"/>
          <p:cNvSpPr>
            <a:spLocks noGrp="1"/>
          </p:cNvSpPr>
          <p:nvPr>
            <p:ph type="ftr" sz="quarter" idx="11"/>
          </p:nvPr>
        </p:nvSpPr>
        <p:spPr>
          <a:noFill/>
        </p:spPr>
        <p:txBody>
          <a:bodyPr/>
          <a:lstStyle/>
          <a:p>
            <a:r>
              <a:rPr lang="nl-NL" smtClean="0"/>
              <a:t>VVAK maarti 2018</a:t>
            </a:r>
          </a:p>
        </p:txBody>
      </p:sp>
      <p:sp>
        <p:nvSpPr>
          <p:cNvPr id="25603" name="Tijdelijke aanduiding voor dianummer 5"/>
          <p:cNvSpPr>
            <a:spLocks noGrp="1"/>
          </p:cNvSpPr>
          <p:nvPr>
            <p:ph type="sldNum" sz="quarter" idx="12"/>
          </p:nvPr>
        </p:nvSpPr>
        <p:spPr>
          <a:noFill/>
        </p:spPr>
        <p:txBody>
          <a:bodyPr/>
          <a:lstStyle/>
          <a:p>
            <a:fld id="{9F1CBAE9-8165-404E-8C2E-0949C5FA074A}" type="slidenum">
              <a:rPr lang="nl-NL" smtClean="0"/>
              <a:pPr/>
              <a:t>18</a:t>
            </a:fld>
            <a:endParaRPr lang="nl-NL" smtClean="0"/>
          </a:p>
        </p:txBody>
      </p:sp>
      <p:sp>
        <p:nvSpPr>
          <p:cNvPr id="5124" name="Rectangle 3"/>
          <p:cNvSpPr>
            <a:spLocks noGrp="1" noChangeArrowheads="1"/>
          </p:cNvSpPr>
          <p:nvPr>
            <p:ph type="body" idx="1"/>
          </p:nvPr>
        </p:nvSpPr>
        <p:spPr/>
        <p:txBody>
          <a:bodyPr>
            <a:normAutofit/>
          </a:bodyPr>
          <a:lstStyle/>
          <a:p>
            <a:pPr eaLnBrk="1" hangingPunct="1">
              <a:defRPr/>
            </a:pPr>
            <a:r>
              <a:rPr lang="nl-NL" sz="2400" dirty="0" smtClean="0"/>
              <a:t>Jeugd tot 15 jaar: ongeval, verstandelijk beperkt</a:t>
            </a:r>
          </a:p>
          <a:p>
            <a:pPr eaLnBrk="1" hangingPunct="1">
              <a:defRPr/>
            </a:pPr>
            <a:r>
              <a:rPr lang="nl-NL" sz="2400" dirty="0" smtClean="0"/>
              <a:t>Van 15 tot 45 jaar: angst en depressie</a:t>
            </a:r>
          </a:p>
          <a:p>
            <a:pPr eaLnBrk="1" hangingPunct="1">
              <a:defRPr/>
            </a:pPr>
            <a:r>
              <a:rPr lang="nl-NL" sz="2400" dirty="0" smtClean="0"/>
              <a:t>Van 45 tot 75 jaar: hart- en vaatziekten, suikerziekte</a:t>
            </a:r>
          </a:p>
          <a:p>
            <a:pPr eaLnBrk="1" hangingPunct="1">
              <a:defRPr/>
            </a:pPr>
            <a:r>
              <a:rPr lang="nl-NL" sz="2400" dirty="0" smtClean="0"/>
              <a:t>Vanaf 75 jaar: hart- en vaatziekten, CVA, dementie</a:t>
            </a:r>
          </a:p>
        </p:txBody>
      </p:sp>
      <p:sp>
        <p:nvSpPr>
          <p:cNvPr id="25605" name="Titel 5"/>
          <p:cNvSpPr>
            <a:spLocks noGrp="1"/>
          </p:cNvSpPr>
          <p:nvPr>
            <p:ph type="title"/>
          </p:nvPr>
        </p:nvSpPr>
        <p:spPr/>
        <p:txBody>
          <a:bodyPr>
            <a:normAutofit/>
          </a:bodyPr>
          <a:lstStyle/>
          <a:p>
            <a:r>
              <a:rPr lang="nl-NL" dirty="0" smtClean="0">
                <a:solidFill>
                  <a:srgbClr val="FF0000"/>
                </a:solidFill>
              </a:rPr>
              <a:t>Gezondheidsprobleem per levensfase</a:t>
            </a:r>
            <a:endParaRPr lang="nl-NL" dirty="0">
              <a:solidFill>
                <a:srgbClr val="FF0000"/>
              </a:solidFill>
            </a:endParaRPr>
          </a:p>
        </p:txBody>
      </p:sp>
    </p:spTree>
    <p:extLst>
      <p:ext uri="{BB962C8B-B14F-4D97-AF65-F5344CB8AC3E}">
        <p14:creationId xmlns:p14="http://schemas.microsoft.com/office/powerpoint/2010/main" xmlns="" val="267619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FF0000"/>
                </a:solidFill>
              </a:rPr>
              <a:t>Wilsbeïnvloeding</a:t>
            </a:r>
            <a:endParaRPr lang="nl-NL" dirty="0">
              <a:solidFill>
                <a:srgbClr val="FF0000"/>
              </a:solidFill>
            </a:endParaRPr>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19</a:t>
            </a:fld>
            <a:endParaRPr lang="en-US" dirty="0"/>
          </a:p>
        </p:txBody>
      </p:sp>
      <p:pic>
        <p:nvPicPr>
          <p:cNvPr id="6" name="Tijdelijke aanduiding voor inhoud 5" descr="Afbeelding met persoon, weg, lopen, buiten&#10;&#10;Beschrijving is gegenereerd met zeer hoge betrouwbaarheid">
            <a:extLst>
              <a:ext uri="{FF2B5EF4-FFF2-40B4-BE49-F238E27FC236}">
                <a16:creationId xmlns:a16="http://schemas.microsoft.com/office/drawing/2014/main" xmlns="" id="{C1EA49BA-C70D-48BD-A583-7E674419403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73602" y="1520505"/>
            <a:ext cx="7620000" cy="428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voettekst 4"/>
          <p:cNvSpPr>
            <a:spLocks noGrp="1"/>
          </p:cNvSpPr>
          <p:nvPr>
            <p:ph type="ftr" sz="quarter" idx="11"/>
          </p:nvPr>
        </p:nvSpPr>
        <p:spPr>
          <a:noFill/>
        </p:spPr>
        <p:txBody>
          <a:bodyPr/>
          <a:lstStyle/>
          <a:p>
            <a:r>
              <a:rPr lang="nl-NL" smtClean="0"/>
              <a:t>VVAK maarti 2018</a:t>
            </a:r>
          </a:p>
        </p:txBody>
      </p:sp>
      <p:sp>
        <p:nvSpPr>
          <p:cNvPr id="7171" name="Tijdelijke aanduiding voor dianummer 5"/>
          <p:cNvSpPr>
            <a:spLocks noGrp="1"/>
          </p:cNvSpPr>
          <p:nvPr>
            <p:ph type="sldNum" sz="quarter" idx="12"/>
          </p:nvPr>
        </p:nvSpPr>
        <p:spPr>
          <a:noFill/>
        </p:spPr>
        <p:txBody>
          <a:bodyPr/>
          <a:lstStyle/>
          <a:p>
            <a:fld id="{D80AA26F-86D1-4660-9A22-7496DC2AEDE4}" type="slidenum">
              <a:rPr lang="nl-NL" smtClean="0"/>
              <a:pPr/>
              <a:t>2</a:t>
            </a:fld>
            <a:endParaRPr lang="nl-NL" smtClean="0"/>
          </a:p>
        </p:txBody>
      </p:sp>
      <p:sp>
        <p:nvSpPr>
          <p:cNvPr id="70658" name="Rectangle 2"/>
          <p:cNvSpPr>
            <a:spLocks noGrp="1" noChangeArrowheads="1"/>
          </p:cNvSpPr>
          <p:nvPr>
            <p:ph type="body" idx="1"/>
          </p:nvPr>
        </p:nvSpPr>
        <p:spPr>
          <a:xfrm>
            <a:off x="677334" y="1814053"/>
            <a:ext cx="8596668" cy="4227310"/>
          </a:xfrm>
        </p:spPr>
        <p:txBody>
          <a:bodyPr>
            <a:normAutofit/>
          </a:bodyPr>
          <a:lstStyle/>
          <a:p>
            <a:r>
              <a:rPr lang="nl-NL" sz="2800" dirty="0" smtClean="0"/>
              <a:t>Hoe om te gaan met de kwetsbare oudere die het schijnbaar niet (meer) overziet. </a:t>
            </a:r>
          </a:p>
          <a:p>
            <a:r>
              <a:rPr lang="nl-NL" sz="2800" dirty="0" smtClean="0"/>
              <a:t>Wat is er mogelijk bij ouderen waar het onduidelijk is of het gaat om wilsonbekwaamheid of </a:t>
            </a:r>
            <a:r>
              <a:rPr lang="nl-NL" sz="2800" dirty="0" err="1" smtClean="0"/>
              <a:t>wilsbeïnvloeding</a:t>
            </a:r>
            <a:r>
              <a:rPr lang="nl-NL" sz="2800" dirty="0" smtClean="0"/>
              <a:t>? </a:t>
            </a:r>
          </a:p>
          <a:p>
            <a:r>
              <a:rPr lang="nl-NL" sz="2800" dirty="0" smtClean="0"/>
              <a:t>Hoe doe je dit onderzoek? Waar let je op? Wat zijn de mogelijke interventies?</a:t>
            </a:r>
            <a:endParaRPr lang="nl-NL" sz="2800" dirty="0"/>
          </a:p>
        </p:txBody>
      </p:sp>
      <p:sp>
        <p:nvSpPr>
          <p:cNvPr id="7173" name="Titel 5"/>
          <p:cNvSpPr>
            <a:spLocks noGrp="1"/>
          </p:cNvSpPr>
          <p:nvPr>
            <p:ph type="title"/>
          </p:nvPr>
        </p:nvSpPr>
        <p:spPr>
          <a:xfrm>
            <a:off x="677334" y="609600"/>
            <a:ext cx="8596668" cy="909484"/>
          </a:xfrm>
        </p:spPr>
        <p:txBody>
          <a:bodyPr>
            <a:normAutofit/>
          </a:bodyPr>
          <a:lstStyle/>
          <a:p>
            <a:pPr eaLnBrk="1" hangingPunct="1"/>
            <a:r>
              <a:rPr lang="nl-NL" dirty="0" smtClean="0">
                <a:solidFill>
                  <a:srgbClr val="FF0000"/>
                </a:solidFill>
              </a:rPr>
              <a:t>Overzicht presentatie </a:t>
            </a:r>
            <a:endParaRPr lang="nl-NL" dirty="0">
              <a:solidFill>
                <a:srgbClr val="FF0000"/>
              </a:solidFill>
            </a:endParaRPr>
          </a:p>
        </p:txBody>
      </p:sp>
    </p:spTree>
    <p:extLst>
      <p:ext uri="{BB962C8B-B14F-4D97-AF65-F5344CB8AC3E}">
        <p14:creationId xmlns:p14="http://schemas.microsoft.com/office/powerpoint/2010/main" xmlns="" val="300835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997527"/>
          </a:xfrm>
        </p:spPr>
        <p:txBody>
          <a:bodyPr/>
          <a:lstStyle/>
          <a:p>
            <a:r>
              <a:rPr lang="nl-NL" dirty="0" smtClean="0">
                <a:solidFill>
                  <a:srgbClr val="FF0000"/>
                </a:solidFill>
              </a:rPr>
              <a:t>Oudere meldt niet zelf omdat zij/hij </a:t>
            </a:r>
            <a:endParaRPr lang="nl-NL" dirty="0">
              <a:solidFill>
                <a:srgbClr val="FF0000"/>
              </a:solidFill>
            </a:endParaRPr>
          </a:p>
        </p:txBody>
      </p:sp>
      <p:sp>
        <p:nvSpPr>
          <p:cNvPr id="3" name="Tijdelijke aanduiding voor inhoud 2"/>
          <p:cNvSpPr>
            <a:spLocks noGrp="1"/>
          </p:cNvSpPr>
          <p:nvPr>
            <p:ph idx="1"/>
          </p:nvPr>
        </p:nvSpPr>
        <p:spPr>
          <a:xfrm>
            <a:off x="677334" y="1565564"/>
            <a:ext cx="8596668" cy="4475799"/>
          </a:xfrm>
        </p:spPr>
        <p:txBody>
          <a:bodyPr>
            <a:normAutofit fontScale="92500" lnSpcReduction="10000"/>
          </a:bodyPr>
          <a:lstStyle/>
          <a:p>
            <a:pPr marL="0" indent="0">
              <a:buNone/>
              <a:defRPr/>
            </a:pPr>
            <a:r>
              <a:rPr lang="nl-NL" sz="2400" b="1" dirty="0" smtClean="0">
                <a:cs typeface="Calibri" panose="020F0502020204030204" pitchFamily="34" charset="0"/>
              </a:rPr>
              <a:t>Het niet weet</a:t>
            </a:r>
            <a:r>
              <a:rPr lang="nl-NL" sz="2400" dirty="0" smtClean="0">
                <a:cs typeface="Calibri" panose="020F0502020204030204" pitchFamily="34" charset="0"/>
              </a:rPr>
              <a:t>:</a:t>
            </a:r>
          </a:p>
          <a:p>
            <a:pPr>
              <a:defRPr/>
            </a:pPr>
            <a:r>
              <a:rPr lang="nl-NL" sz="2200" dirty="0" smtClean="0">
                <a:cs typeface="Calibri" panose="020F0502020204030204" pitchFamily="34" charset="0"/>
              </a:rPr>
              <a:t>Het gebeurt stiekem</a:t>
            </a:r>
          </a:p>
          <a:p>
            <a:pPr>
              <a:defRPr/>
            </a:pPr>
            <a:r>
              <a:rPr lang="nl-NL" sz="2200" dirty="0" smtClean="0">
                <a:cs typeface="Calibri" panose="020F0502020204030204" pitchFamily="34" charset="0"/>
              </a:rPr>
              <a:t>Cognitieve beperking</a:t>
            </a:r>
          </a:p>
          <a:p>
            <a:pPr>
              <a:defRPr/>
            </a:pPr>
            <a:r>
              <a:rPr lang="nl-NL" sz="2200" dirty="0" smtClean="0">
                <a:cs typeface="Calibri" panose="020F0502020204030204" pitchFamily="34" charset="0"/>
              </a:rPr>
              <a:t>Onkunde, gebrek aan kennis slachtoffer</a:t>
            </a:r>
          </a:p>
          <a:p>
            <a:pPr marL="0" indent="0">
              <a:buNone/>
              <a:defRPr/>
            </a:pPr>
            <a:endParaRPr lang="nl-NL" b="1" dirty="0" smtClean="0">
              <a:cs typeface="Calibri" panose="020F0502020204030204" pitchFamily="34" charset="0"/>
            </a:endParaRPr>
          </a:p>
          <a:p>
            <a:pPr marL="0" indent="0">
              <a:buNone/>
              <a:defRPr/>
            </a:pPr>
            <a:r>
              <a:rPr lang="nl-NL" sz="2400" b="1" dirty="0" smtClean="0">
                <a:cs typeface="Calibri" panose="020F0502020204030204" pitchFamily="34" charset="0"/>
              </a:rPr>
              <a:t>Het niet wil</a:t>
            </a:r>
            <a:r>
              <a:rPr lang="nl-NL" sz="2400" dirty="0" smtClean="0">
                <a:cs typeface="Calibri" panose="020F0502020204030204" pitchFamily="34" charset="0"/>
              </a:rPr>
              <a:t>:</a:t>
            </a:r>
          </a:p>
          <a:p>
            <a:pPr>
              <a:defRPr/>
            </a:pPr>
            <a:r>
              <a:rPr lang="nl-NL" sz="2200" dirty="0" smtClean="0">
                <a:cs typeface="Calibri" panose="020F0502020204030204" pitchFamily="34" charset="0"/>
              </a:rPr>
              <a:t>Vergoelijken / loyaliteit</a:t>
            </a:r>
          </a:p>
          <a:p>
            <a:pPr>
              <a:defRPr/>
            </a:pPr>
            <a:r>
              <a:rPr lang="nl-NL" sz="2200" dirty="0" smtClean="0">
                <a:cs typeface="Calibri" panose="020F0502020204030204" pitchFamily="34" charset="0"/>
              </a:rPr>
              <a:t>Schaamte</a:t>
            </a:r>
          </a:p>
          <a:p>
            <a:pPr>
              <a:defRPr/>
            </a:pPr>
            <a:r>
              <a:rPr lang="nl-NL" sz="2200" dirty="0" smtClean="0">
                <a:cs typeface="Calibri" panose="020F0502020204030204" pitchFamily="34" charset="0"/>
              </a:rPr>
              <a:t>Angst voor represailles</a:t>
            </a:r>
          </a:p>
          <a:p>
            <a:pPr>
              <a:defRPr/>
            </a:pPr>
            <a:r>
              <a:rPr lang="nl-NL" sz="2200" dirty="0" smtClean="0">
                <a:cs typeface="Calibri" panose="020F0502020204030204" pitchFamily="34" charset="0"/>
              </a:rPr>
              <a:t>Angst voor gevolgen (bv verzorgingshuis)</a:t>
            </a:r>
          </a:p>
          <a:p>
            <a:pPr>
              <a:defRPr/>
            </a:pPr>
            <a:r>
              <a:rPr lang="nl-NL" sz="2200" dirty="0" smtClean="0">
                <a:cs typeface="Calibri" panose="020F0502020204030204" pitchFamily="34" charset="0"/>
              </a:rPr>
              <a:t>Gedwee/murw/verandert toch niets</a:t>
            </a:r>
          </a:p>
          <a:p>
            <a:endParaRPr lang="nl-NL"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Mogelijke interventies bij ouderenmishandeling</a:t>
            </a:r>
            <a:endParaRPr lang="nl-NL" dirty="0">
              <a:solidFill>
                <a:srgbClr val="FF0000"/>
              </a:solidFill>
            </a:endParaRPr>
          </a:p>
        </p:txBody>
      </p:sp>
      <p:sp>
        <p:nvSpPr>
          <p:cNvPr id="3" name="Tijdelijke aanduiding voor inhoud 2"/>
          <p:cNvSpPr>
            <a:spLocks noGrp="1"/>
          </p:cNvSpPr>
          <p:nvPr>
            <p:ph idx="1"/>
          </p:nvPr>
        </p:nvSpPr>
        <p:spPr/>
        <p:txBody>
          <a:bodyPr/>
          <a:lstStyle/>
          <a:p>
            <a:r>
              <a:rPr lang="nl-NL" sz="2400" dirty="0" smtClean="0"/>
              <a:t>Vrijwillige hulpverlening aanbieden</a:t>
            </a:r>
          </a:p>
          <a:p>
            <a:r>
              <a:rPr lang="nl-NL" altLang="nl-NL" sz="2400" dirty="0" smtClean="0"/>
              <a:t>Hulp, o.a. familienetwerk opstarten</a:t>
            </a:r>
            <a:endParaRPr lang="nl-NL" sz="2400" dirty="0" smtClean="0"/>
          </a:p>
          <a:p>
            <a:r>
              <a:rPr lang="nl-NL" sz="2400" dirty="0" smtClean="0"/>
              <a:t>Bewind, mentorschap, curatele</a:t>
            </a:r>
          </a:p>
          <a:p>
            <a:r>
              <a:rPr lang="nl-NL" sz="2400" dirty="0" smtClean="0"/>
              <a:t>Huisverbod aanvragen</a:t>
            </a:r>
          </a:p>
          <a:p>
            <a:r>
              <a:rPr lang="nl-NL" sz="2400" dirty="0" smtClean="0"/>
              <a:t>Aangifte, ambtshalve vervolgen</a:t>
            </a:r>
          </a:p>
          <a:p>
            <a:r>
              <a:rPr lang="nl-NL" sz="2400" dirty="0" smtClean="0"/>
              <a:t>BOPZ (wet bijzondere opnemingen psychiatrische ziekenhuizen)</a:t>
            </a:r>
          </a:p>
          <a:p>
            <a:r>
              <a:rPr lang="nl-NL" sz="2400" dirty="0" smtClean="0"/>
              <a:t>Crisisopvang</a:t>
            </a:r>
          </a:p>
          <a:p>
            <a:pPr>
              <a:buNone/>
            </a:pPr>
            <a:endParaRPr lang="nl-NL"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t"/>
            <a:r>
              <a:rPr lang="nl-NL" dirty="0" smtClean="0">
                <a:solidFill>
                  <a:srgbClr val="FF0000"/>
                </a:solidFill>
              </a:rPr>
              <a:t>Wat zijn de verschillen tussen curatele, bewind en mentorschap?</a:t>
            </a:r>
            <a:endParaRPr lang="nl-NL" dirty="0">
              <a:solidFill>
                <a:srgbClr val="FF0000"/>
              </a:solidFill>
            </a:endParaRPr>
          </a:p>
        </p:txBody>
      </p:sp>
      <p:sp>
        <p:nvSpPr>
          <p:cNvPr id="3" name="Tijdelijke aanduiding voor inhoud 2"/>
          <p:cNvSpPr>
            <a:spLocks noGrp="1"/>
          </p:cNvSpPr>
          <p:nvPr>
            <p:ph idx="1"/>
          </p:nvPr>
        </p:nvSpPr>
        <p:spPr>
          <a:xfrm>
            <a:off x="677334" y="1995055"/>
            <a:ext cx="8596668" cy="4046307"/>
          </a:xfrm>
        </p:spPr>
        <p:txBody>
          <a:bodyPr>
            <a:normAutofit/>
          </a:bodyPr>
          <a:lstStyle/>
          <a:p>
            <a:r>
              <a:rPr lang="nl-NL" sz="2400" dirty="0" smtClean="0"/>
              <a:t>Curatele voor financiële en persoonlijke beslissingen</a:t>
            </a:r>
          </a:p>
          <a:p>
            <a:pPr lvl="1"/>
            <a:r>
              <a:rPr lang="nl-NL" dirty="0" smtClean="0"/>
              <a:t>Een curator beslist over geld, verzorging, verpleging, behandeling of begeleiding</a:t>
            </a:r>
          </a:p>
          <a:p>
            <a:pPr lvl="1"/>
            <a:r>
              <a:rPr lang="nl-NL" dirty="0" smtClean="0"/>
              <a:t>Iemand die onder curatele staat is </a:t>
            </a:r>
            <a:r>
              <a:rPr lang="nl-NL" b="1" dirty="0" smtClean="0"/>
              <a:t>handelingsonbekwaam</a:t>
            </a:r>
            <a:endParaRPr lang="nl-NL" dirty="0" smtClean="0"/>
          </a:p>
          <a:p>
            <a:pPr lvl="1"/>
            <a:r>
              <a:rPr lang="nl-NL" dirty="0" smtClean="0"/>
              <a:t>ondercuratelestellingen staan in openbare curatele- en bewindregister</a:t>
            </a:r>
            <a:endParaRPr lang="nl-NL" b="1" dirty="0" smtClean="0"/>
          </a:p>
          <a:p>
            <a:r>
              <a:rPr lang="nl-NL" sz="2400" dirty="0" smtClean="0"/>
              <a:t>Bewind voor financiële beslissingen</a:t>
            </a:r>
          </a:p>
          <a:p>
            <a:pPr lvl="1"/>
            <a:r>
              <a:rPr lang="nl-NL" dirty="0" smtClean="0"/>
              <a:t>beschermingsbewindvoerder beheert het geld en de goederen</a:t>
            </a:r>
          </a:p>
          <a:p>
            <a:pPr lvl="1"/>
            <a:r>
              <a:rPr lang="nl-NL" dirty="0" smtClean="0"/>
              <a:t>Ook</a:t>
            </a:r>
            <a:r>
              <a:rPr lang="nl-NL" b="1" dirty="0" smtClean="0"/>
              <a:t> </a:t>
            </a:r>
            <a:r>
              <a:rPr lang="nl-NL" dirty="0" smtClean="0"/>
              <a:t>in openbare curatele- en bewindregister</a:t>
            </a:r>
            <a:endParaRPr lang="nl-NL" b="1" dirty="0" smtClean="0"/>
          </a:p>
          <a:p>
            <a:r>
              <a:rPr lang="nl-NL" sz="2400" dirty="0" smtClean="0"/>
              <a:t>Mentorschap voor persoonlijke beslissingen</a:t>
            </a:r>
          </a:p>
          <a:p>
            <a:pPr lvl="1"/>
            <a:r>
              <a:rPr lang="nl-NL" dirty="0" smtClean="0"/>
              <a:t>mentor beslist over de verzorging, verpleging, behandeling of begeleiding van de betrokkene</a:t>
            </a:r>
            <a:endParaRPr lang="nl-NL" b="1" dirty="0" smtClean="0"/>
          </a:p>
          <a:p>
            <a:endParaRPr lang="nl-NL"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Bewind, mentorschap, curatele aanvragen of wijzigen</a:t>
            </a:r>
            <a:endParaRPr lang="nl-NL" dirty="0">
              <a:solidFill>
                <a:srgbClr val="FF0000"/>
              </a:solidFill>
            </a:endParaRPr>
          </a:p>
        </p:txBody>
      </p:sp>
      <p:sp>
        <p:nvSpPr>
          <p:cNvPr id="3" name="Tijdelijke aanduiding voor inhoud 2"/>
          <p:cNvSpPr>
            <a:spLocks noGrp="1"/>
          </p:cNvSpPr>
          <p:nvPr>
            <p:ph idx="1"/>
          </p:nvPr>
        </p:nvSpPr>
        <p:spPr/>
        <p:txBody>
          <a:bodyPr/>
          <a:lstStyle/>
          <a:p>
            <a:pPr fontAlgn="t"/>
            <a:r>
              <a:rPr lang="nl-NL" sz="2400" dirty="0" smtClean="0"/>
              <a:t>De betrokkene zelf.</a:t>
            </a:r>
          </a:p>
          <a:p>
            <a:pPr fontAlgn="t"/>
            <a:r>
              <a:rPr lang="nl-NL" sz="2400" dirty="0" smtClean="0"/>
              <a:t>De partner van de betrokkene.</a:t>
            </a:r>
          </a:p>
          <a:p>
            <a:pPr fontAlgn="t"/>
            <a:r>
              <a:rPr lang="nl-NL" sz="2400" dirty="0" smtClean="0"/>
              <a:t>Familieleden van de betrokkenen tot in de 4</a:t>
            </a:r>
            <a:r>
              <a:rPr lang="nl-NL" sz="2400" baseline="30000" dirty="0" smtClean="0"/>
              <a:t>e</a:t>
            </a:r>
            <a:r>
              <a:rPr lang="nl-NL" sz="2400" dirty="0" smtClean="0"/>
              <a:t> graad. </a:t>
            </a:r>
          </a:p>
          <a:p>
            <a:pPr fontAlgn="t"/>
            <a:r>
              <a:rPr lang="nl-NL" sz="2400" dirty="0" smtClean="0"/>
              <a:t>Degene die het gezag uitoefent.</a:t>
            </a:r>
          </a:p>
          <a:p>
            <a:pPr fontAlgn="t"/>
            <a:r>
              <a:rPr lang="nl-NL" sz="2400" dirty="0" smtClean="0"/>
              <a:t>De curator, beschermingsbewindvoerder of mentor.</a:t>
            </a:r>
          </a:p>
          <a:p>
            <a:pPr fontAlgn="t"/>
            <a:r>
              <a:rPr lang="nl-NL" sz="2400" dirty="0" smtClean="0"/>
              <a:t>De officier van Justitie.</a:t>
            </a:r>
          </a:p>
          <a:p>
            <a:pPr fontAlgn="t"/>
            <a:r>
              <a:rPr lang="nl-NL" sz="2400" dirty="0" smtClean="0"/>
              <a:t>De instelling die de betrokkene verzorgt of begeleidt.</a:t>
            </a:r>
          </a:p>
          <a:p>
            <a:pPr lvl="1">
              <a:buFont typeface="Wingdings" pitchFamily="2" charset="2"/>
              <a:buChar char="v"/>
            </a:pPr>
            <a:r>
              <a:rPr lang="nl-NL" b="1" dirty="0" err="1" smtClean="0"/>
              <a:t>Cave</a:t>
            </a:r>
            <a:r>
              <a:rPr lang="nl-NL" b="1" dirty="0" smtClean="0"/>
              <a:t>: Spoedprocedure</a:t>
            </a:r>
            <a:endParaRPr lang="nl-NL" b="1"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Volmacht</a:t>
            </a:r>
            <a:endParaRPr lang="nl-NL" dirty="0">
              <a:solidFill>
                <a:srgbClr val="FF0000"/>
              </a:solidFill>
            </a:endParaRPr>
          </a:p>
        </p:txBody>
      </p:sp>
      <p:sp>
        <p:nvSpPr>
          <p:cNvPr id="3" name="Tijdelijke aanduiding voor inhoud 2"/>
          <p:cNvSpPr>
            <a:spLocks noGrp="1"/>
          </p:cNvSpPr>
          <p:nvPr>
            <p:ph idx="1"/>
          </p:nvPr>
        </p:nvSpPr>
        <p:spPr/>
        <p:txBody>
          <a:bodyPr>
            <a:normAutofit/>
          </a:bodyPr>
          <a:lstStyle/>
          <a:p>
            <a:r>
              <a:rPr lang="nl-NL" sz="2400" dirty="0" smtClean="0"/>
              <a:t>Wordt afgegeven door betrokken oudere zelf</a:t>
            </a:r>
          </a:p>
          <a:p>
            <a:r>
              <a:rPr lang="nl-NL" sz="2400" dirty="0" smtClean="0"/>
              <a:t>Kan via een levenstestament juridisch geborgd zijn</a:t>
            </a:r>
          </a:p>
          <a:p>
            <a:r>
              <a:rPr lang="nl-NL" sz="2400" dirty="0" smtClean="0"/>
              <a:t>Zijn er in verschillende soorten en maten</a:t>
            </a:r>
          </a:p>
          <a:p>
            <a:pPr lvl="1"/>
            <a:r>
              <a:rPr lang="nl-NL" sz="2200" dirty="0" smtClean="0"/>
              <a:t>Financieel</a:t>
            </a:r>
          </a:p>
          <a:p>
            <a:pPr lvl="1"/>
            <a:r>
              <a:rPr lang="nl-NL" sz="2200" dirty="0" smtClean="0"/>
              <a:t>Persoonlijk</a:t>
            </a:r>
          </a:p>
          <a:p>
            <a:pPr lvl="1"/>
            <a:r>
              <a:rPr lang="nl-NL" sz="2200" dirty="0" smtClean="0"/>
              <a:t>Alleen in werking tijdens perioden van wilsonbekwaamheid</a:t>
            </a:r>
          </a:p>
          <a:p>
            <a:pPr lvl="1"/>
            <a:endParaRPr lang="nl-NL" sz="2200"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BOPZ geldt voor:</a:t>
            </a:r>
            <a:endParaRPr lang="nl-NL" dirty="0">
              <a:solidFill>
                <a:srgbClr val="FF0000"/>
              </a:solidFill>
            </a:endParaRPr>
          </a:p>
        </p:txBody>
      </p:sp>
      <p:sp>
        <p:nvSpPr>
          <p:cNvPr id="3" name="Tijdelijke aanduiding voor inhoud 2"/>
          <p:cNvSpPr>
            <a:spLocks noGrp="1"/>
          </p:cNvSpPr>
          <p:nvPr>
            <p:ph idx="1"/>
          </p:nvPr>
        </p:nvSpPr>
        <p:spPr/>
        <p:txBody>
          <a:bodyPr>
            <a:normAutofit lnSpcReduction="10000"/>
          </a:bodyPr>
          <a:lstStyle/>
          <a:p>
            <a:pPr fontAlgn="t"/>
            <a:r>
              <a:rPr lang="nl-NL" sz="2400" dirty="0" smtClean="0"/>
              <a:t>gedwongen opnamen en behandelingen in de psychiatrie</a:t>
            </a:r>
          </a:p>
          <a:p>
            <a:pPr fontAlgn="t"/>
            <a:r>
              <a:rPr lang="nl-NL" sz="2400" dirty="0" smtClean="0"/>
              <a:t>de zorg voor mensen met een verstandelijke beperking</a:t>
            </a:r>
          </a:p>
          <a:p>
            <a:pPr fontAlgn="t"/>
            <a:r>
              <a:rPr lang="nl-NL" sz="2400" dirty="0" smtClean="0"/>
              <a:t>de </a:t>
            </a:r>
            <a:r>
              <a:rPr lang="nl-NL" sz="2400" dirty="0" err="1" smtClean="0"/>
              <a:t>psychogeriatrie</a:t>
            </a:r>
            <a:r>
              <a:rPr lang="nl-NL" sz="2400" dirty="0" smtClean="0"/>
              <a:t> (ouderenzorg voor mensen met dementie)</a:t>
            </a:r>
          </a:p>
          <a:p>
            <a:endParaRPr lang="nl-NL" dirty="0" smtClean="0"/>
          </a:p>
          <a:p>
            <a:r>
              <a:rPr lang="nl-NL" sz="2000" dirty="0" smtClean="0"/>
              <a:t>Nog in werking tot 1 januari 2020</a:t>
            </a:r>
          </a:p>
          <a:p>
            <a:r>
              <a:rPr lang="nl-NL" sz="2000" dirty="0" smtClean="0"/>
              <a:t>Wet verplichte GGZ (</a:t>
            </a:r>
            <a:r>
              <a:rPr lang="nl-NL" sz="2000" dirty="0" err="1" smtClean="0"/>
              <a:t>Wvggz</a:t>
            </a:r>
            <a:r>
              <a:rPr lang="nl-NL" sz="2000" dirty="0" smtClean="0"/>
              <a:t>), Wet zorg en dwang (</a:t>
            </a:r>
            <a:r>
              <a:rPr lang="nl-NL" sz="2000" dirty="0" err="1" smtClean="0"/>
              <a:t>Wzd</a:t>
            </a:r>
            <a:r>
              <a:rPr lang="nl-NL" sz="2000" dirty="0" smtClean="0"/>
              <a:t>) en Wet forensische zorg (</a:t>
            </a:r>
            <a:r>
              <a:rPr lang="nl-NL" sz="2000" dirty="0" err="1" smtClean="0"/>
              <a:t>Wfz</a:t>
            </a:r>
            <a:r>
              <a:rPr lang="nl-NL" sz="2000" dirty="0" smtClean="0"/>
              <a:t>) zijn 23 januari 2018 aangenomen door de Eerste Kamer. De </a:t>
            </a:r>
            <a:r>
              <a:rPr lang="nl-NL" sz="2000" dirty="0" err="1" smtClean="0"/>
              <a:t>Wvggz</a:t>
            </a:r>
            <a:r>
              <a:rPr lang="nl-NL" sz="2000" dirty="0" smtClean="0"/>
              <a:t> en de WZD worden van kracht per 1 januari 2020. De </a:t>
            </a:r>
            <a:r>
              <a:rPr lang="nl-NL" sz="2000" dirty="0" err="1" smtClean="0"/>
              <a:t>Wfz</a:t>
            </a:r>
            <a:r>
              <a:rPr lang="nl-NL" sz="2000" dirty="0" smtClean="0"/>
              <a:t> zal op 1 januari 2019 in werking treden.</a:t>
            </a:r>
            <a:endParaRPr lang="nl-NL" sz="2000"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Wat is een artikel 60-procedure?</a:t>
            </a:r>
            <a:br>
              <a:rPr lang="nl-NL" dirty="0" smtClean="0">
                <a:solidFill>
                  <a:srgbClr val="FF0000"/>
                </a:solidFill>
              </a:rPr>
            </a:br>
            <a:endParaRPr lang="nl-NL" dirty="0">
              <a:solidFill>
                <a:srgbClr val="FF0000"/>
              </a:solidFill>
            </a:endParaRPr>
          </a:p>
        </p:txBody>
      </p:sp>
      <p:sp>
        <p:nvSpPr>
          <p:cNvPr id="3" name="Tijdelijke aanduiding voor inhoud 2"/>
          <p:cNvSpPr>
            <a:spLocks noGrp="1"/>
          </p:cNvSpPr>
          <p:nvPr>
            <p:ph idx="1"/>
          </p:nvPr>
        </p:nvSpPr>
        <p:spPr>
          <a:xfrm>
            <a:off x="677334" y="1814053"/>
            <a:ext cx="8596668" cy="4227310"/>
          </a:xfrm>
        </p:spPr>
        <p:txBody>
          <a:bodyPr/>
          <a:lstStyle/>
          <a:p>
            <a:r>
              <a:rPr lang="nl-NL" sz="2400" dirty="0" smtClean="0"/>
              <a:t>Centrum indicatiestelling zorg (CIZ) onderzoekt of een cliënt gebaat is bij een opname in een zorginstelling. Het gaat om cliënten die door dementie of een verstandelijke beperking zelf niet kunnen aangeven of ze het eens zijn met een opname.</a:t>
            </a:r>
          </a:p>
          <a:p>
            <a:r>
              <a:rPr lang="nl-NL" sz="2400" dirty="0" smtClean="0"/>
              <a:t>Aanvraag kan door zorgaanbieder of partner / kinderen</a:t>
            </a:r>
          </a:p>
          <a:p>
            <a:endParaRPr lang="nl-NL" b="1" dirty="0" smtClean="0"/>
          </a:p>
          <a:p>
            <a:r>
              <a:rPr lang="nl-NL" sz="2000" dirty="0" smtClean="0"/>
              <a:t>Dit is geen gedwongen opname met een inbewaringstelling  (IBS) of een rechterlijke machtiging (RM), maar het is ook geen vrijwillige opname met toestemming van de cliënt. </a:t>
            </a:r>
            <a:endParaRPr lang="nl-NL" sz="2000"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voettekst 4"/>
          <p:cNvSpPr>
            <a:spLocks noGrp="1"/>
          </p:cNvSpPr>
          <p:nvPr>
            <p:ph type="ftr" sz="quarter" idx="11"/>
          </p:nvPr>
        </p:nvSpPr>
        <p:spPr>
          <a:noFill/>
        </p:spPr>
        <p:txBody>
          <a:bodyPr/>
          <a:lstStyle/>
          <a:p>
            <a:r>
              <a:rPr lang="nl-NL" smtClean="0"/>
              <a:t>VVAK maarti 2018</a:t>
            </a:r>
          </a:p>
        </p:txBody>
      </p:sp>
      <p:sp>
        <p:nvSpPr>
          <p:cNvPr id="19459" name="Tijdelijke aanduiding voor dianummer 5"/>
          <p:cNvSpPr>
            <a:spLocks noGrp="1"/>
          </p:cNvSpPr>
          <p:nvPr>
            <p:ph type="sldNum" sz="quarter" idx="12"/>
          </p:nvPr>
        </p:nvSpPr>
        <p:spPr>
          <a:noFill/>
        </p:spPr>
        <p:txBody>
          <a:bodyPr/>
          <a:lstStyle/>
          <a:p>
            <a:fld id="{AE3E7F78-A2B1-48EE-B608-0BA56602587E}" type="slidenum">
              <a:rPr lang="nl-NL" smtClean="0"/>
              <a:pPr/>
              <a:t>27</a:t>
            </a:fld>
            <a:endParaRPr lang="nl-NL" smtClean="0"/>
          </a:p>
        </p:txBody>
      </p:sp>
      <p:sp>
        <p:nvSpPr>
          <p:cNvPr id="19460" name="AutoShape 2"/>
          <p:cNvSpPr>
            <a:spLocks noGrp="1" noChangeArrowheads="1"/>
          </p:cNvSpPr>
          <p:nvPr>
            <p:ph type="title"/>
          </p:nvPr>
        </p:nvSpPr>
        <p:spPr/>
        <p:txBody>
          <a:bodyPr/>
          <a:lstStyle/>
          <a:p>
            <a:r>
              <a:rPr lang="nl-NL" dirty="0">
                <a:solidFill>
                  <a:srgbClr val="FF0000"/>
                </a:solidFill>
              </a:rPr>
              <a:t>Het niet-pluis gevoel</a:t>
            </a:r>
            <a:endParaRPr lang="nl-NL" b="0" dirty="0" smtClean="0">
              <a:solidFill>
                <a:srgbClr val="FF0000"/>
              </a:solidFill>
            </a:endParaRPr>
          </a:p>
        </p:txBody>
      </p:sp>
      <p:sp>
        <p:nvSpPr>
          <p:cNvPr id="19461" name="Rectangle 3"/>
          <p:cNvSpPr>
            <a:spLocks noGrp="1" noChangeArrowheads="1"/>
          </p:cNvSpPr>
          <p:nvPr>
            <p:ph type="body" idx="1"/>
          </p:nvPr>
        </p:nvSpPr>
        <p:spPr/>
        <p:txBody>
          <a:bodyPr/>
          <a:lstStyle/>
          <a:p>
            <a:pPr eaLnBrk="1" hangingPunct="1"/>
            <a:endParaRPr lang="nl-NL" dirty="0" smtClean="0"/>
          </a:p>
          <a:p>
            <a:pPr eaLnBrk="1" hangingPunct="1">
              <a:buFont typeface="Wingdings" pitchFamily="2" charset="2"/>
              <a:buNone/>
            </a:pPr>
            <a:endParaRPr lang="nl-NL" dirty="0" smtClean="0"/>
          </a:p>
          <a:p>
            <a:pPr lvl="4" eaLnBrk="1" hangingPunct="1">
              <a:buFont typeface="Wingdings" pitchFamily="2" charset="2"/>
              <a:buNone/>
            </a:pPr>
            <a:endParaRPr lang="nl-NL" dirty="0" smtClean="0"/>
          </a:p>
        </p:txBody>
      </p:sp>
      <p:pic>
        <p:nvPicPr>
          <p:cNvPr id="19462" name="Afbeelding 5" descr="24-cartoon[1].jpg"/>
          <p:cNvPicPr>
            <a:picLocks noChangeAspect="1"/>
          </p:cNvPicPr>
          <p:nvPr/>
        </p:nvPicPr>
        <p:blipFill>
          <a:blip r:embed="rId3" cstate="print"/>
          <a:srcRect/>
          <a:stretch>
            <a:fillRect/>
          </a:stretch>
        </p:blipFill>
        <p:spPr bwMode="auto">
          <a:xfrm>
            <a:off x="1436106" y="1558344"/>
            <a:ext cx="6806373" cy="4483018"/>
          </a:xfrm>
          <a:prstGeom prst="rect">
            <a:avLst/>
          </a:prstGeom>
          <a:noFill/>
          <a:ln w="9525">
            <a:noFill/>
            <a:miter lim="800000"/>
            <a:headEnd/>
            <a:tailEnd/>
          </a:ln>
        </p:spPr>
      </p:pic>
    </p:spTree>
    <p:extLst>
      <p:ext uri="{BB962C8B-B14F-4D97-AF65-F5344CB8AC3E}">
        <p14:creationId xmlns:p14="http://schemas.microsoft.com/office/powerpoint/2010/main" xmlns="" val="245064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1027471"/>
          </a:xfrm>
        </p:spPr>
        <p:txBody>
          <a:bodyPr/>
          <a:lstStyle/>
          <a:p>
            <a:r>
              <a:rPr lang="nl-NL" dirty="0" smtClean="0">
                <a:solidFill>
                  <a:srgbClr val="FF0000"/>
                </a:solidFill>
              </a:rPr>
              <a:t>Wat te doen bij niet-pluis gevoel</a:t>
            </a:r>
            <a:endParaRPr lang="nl-NL" dirty="0">
              <a:solidFill>
                <a:srgbClr val="FF0000"/>
              </a:solidFill>
            </a:endParaRPr>
          </a:p>
        </p:txBody>
      </p:sp>
      <p:sp>
        <p:nvSpPr>
          <p:cNvPr id="3" name="Tijdelijke aanduiding voor inhoud 2"/>
          <p:cNvSpPr>
            <a:spLocks noGrp="1"/>
          </p:cNvSpPr>
          <p:nvPr>
            <p:ph idx="1"/>
          </p:nvPr>
        </p:nvSpPr>
        <p:spPr>
          <a:xfrm>
            <a:off x="677334" y="1932039"/>
            <a:ext cx="8596668" cy="4109323"/>
          </a:xfrm>
        </p:spPr>
        <p:txBody>
          <a:bodyPr>
            <a:normAutofit/>
          </a:bodyPr>
          <a:lstStyle/>
          <a:p>
            <a:r>
              <a:rPr lang="nl-NL" sz="2400" dirty="0" smtClean="0"/>
              <a:t>Vanuit eigen professie altijd actie nemen</a:t>
            </a:r>
          </a:p>
          <a:p>
            <a:r>
              <a:rPr lang="nl-NL" sz="2400" dirty="0" smtClean="0"/>
              <a:t>Bij vermoeden </a:t>
            </a:r>
            <a:r>
              <a:rPr lang="nl-NL" sz="2400" dirty="0" err="1" smtClean="0"/>
              <a:t>wilsbeïnvloeding</a:t>
            </a:r>
            <a:r>
              <a:rPr lang="nl-NL" sz="2400" dirty="0" smtClean="0"/>
              <a:t> afhankelijk van inschatting gevaar </a:t>
            </a:r>
          </a:p>
          <a:p>
            <a:pPr lvl="1"/>
            <a:r>
              <a:rPr lang="nl-NL" sz="2200" dirty="0" smtClean="0"/>
              <a:t>Contact houden (weinig gevaar)</a:t>
            </a:r>
          </a:p>
          <a:p>
            <a:pPr lvl="1"/>
            <a:r>
              <a:rPr lang="nl-NL" sz="2200" dirty="0" smtClean="0"/>
              <a:t>Ingrijpen (veel gevaar)</a:t>
            </a:r>
          </a:p>
          <a:p>
            <a:r>
              <a:rPr lang="nl-NL" sz="2400" dirty="0" smtClean="0"/>
              <a:t>Bij vermoeden wilsonbekwaamheid -&gt; beoordelen door onafhankelijk arts</a:t>
            </a:r>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voettekst 4"/>
          <p:cNvSpPr>
            <a:spLocks noGrp="1"/>
          </p:cNvSpPr>
          <p:nvPr>
            <p:ph type="ftr" sz="quarter" idx="11"/>
          </p:nvPr>
        </p:nvSpPr>
        <p:spPr>
          <a:noFill/>
        </p:spPr>
        <p:txBody>
          <a:bodyPr/>
          <a:lstStyle/>
          <a:p>
            <a:r>
              <a:rPr lang="nl-NL" smtClean="0"/>
              <a:t>VVAK maarti 2018</a:t>
            </a:r>
          </a:p>
        </p:txBody>
      </p:sp>
      <p:sp>
        <p:nvSpPr>
          <p:cNvPr id="9219" name="Tijdelijke aanduiding voor dianummer 5"/>
          <p:cNvSpPr>
            <a:spLocks noGrp="1"/>
          </p:cNvSpPr>
          <p:nvPr>
            <p:ph type="sldNum" sz="quarter" idx="12"/>
          </p:nvPr>
        </p:nvSpPr>
        <p:spPr>
          <a:noFill/>
        </p:spPr>
        <p:txBody>
          <a:bodyPr/>
          <a:lstStyle/>
          <a:p>
            <a:fld id="{BAC060DF-28DA-4B0A-B83B-CB6C06A673D3}" type="slidenum">
              <a:rPr lang="nl-NL" smtClean="0"/>
              <a:pPr/>
              <a:t>29</a:t>
            </a:fld>
            <a:endParaRPr lang="nl-NL" smtClean="0"/>
          </a:p>
        </p:txBody>
      </p:sp>
      <p:sp>
        <p:nvSpPr>
          <p:cNvPr id="70658" name="Rectangle 2"/>
          <p:cNvSpPr>
            <a:spLocks noGrp="1" noChangeArrowheads="1"/>
          </p:cNvSpPr>
          <p:nvPr>
            <p:ph type="body" idx="1"/>
          </p:nvPr>
        </p:nvSpPr>
        <p:spPr/>
        <p:txBody>
          <a:bodyPr/>
          <a:lstStyle/>
          <a:p>
            <a:pPr eaLnBrk="1" hangingPunct="1">
              <a:defRPr/>
            </a:pPr>
            <a:r>
              <a:rPr lang="nl-NL" sz="2400" dirty="0" smtClean="0">
                <a:latin typeface="+mj-lt"/>
              </a:rPr>
              <a:t>Op </a:t>
            </a:r>
            <a:r>
              <a:rPr lang="nl-NL" sz="2400" dirty="0">
                <a:latin typeface="+mj-lt"/>
              </a:rPr>
              <a:t>aanvraag een medische </a:t>
            </a:r>
            <a:r>
              <a:rPr lang="nl-NL" sz="2400" dirty="0" smtClean="0">
                <a:latin typeface="+mj-lt"/>
              </a:rPr>
              <a:t>beoordeling in de thuissituatie</a:t>
            </a:r>
            <a:endParaRPr lang="nl-NL" sz="2400" dirty="0">
              <a:latin typeface="+mj-lt"/>
            </a:endParaRPr>
          </a:p>
          <a:p>
            <a:pPr eaLnBrk="1" hangingPunct="1">
              <a:defRPr/>
            </a:pPr>
            <a:r>
              <a:rPr lang="nl-NL" sz="2400" dirty="0">
                <a:latin typeface="+mj-lt"/>
              </a:rPr>
              <a:t>Het onderzoek hiervoor bestaat uit anamnese, gericht lichamelijk onderzoek, en eventueel aanvullende informatie van behandelaars</a:t>
            </a:r>
          </a:p>
          <a:p>
            <a:pPr eaLnBrk="1" hangingPunct="1">
              <a:defRPr/>
            </a:pPr>
            <a:r>
              <a:rPr lang="nl-NL" sz="2400" dirty="0">
                <a:latin typeface="+mj-lt"/>
              </a:rPr>
              <a:t>Het product is een advies, een indicatie of een verklaring</a:t>
            </a:r>
          </a:p>
        </p:txBody>
      </p:sp>
      <p:sp>
        <p:nvSpPr>
          <p:cNvPr id="9221" name="Titel 5"/>
          <p:cNvSpPr>
            <a:spLocks noGrp="1"/>
          </p:cNvSpPr>
          <p:nvPr>
            <p:ph type="title"/>
          </p:nvPr>
        </p:nvSpPr>
        <p:spPr/>
        <p:txBody>
          <a:bodyPr>
            <a:normAutofit/>
          </a:bodyPr>
          <a:lstStyle/>
          <a:p>
            <a:pPr eaLnBrk="1" hangingPunct="1"/>
            <a:r>
              <a:rPr lang="nl-NL" sz="3200" dirty="0">
                <a:solidFill>
                  <a:srgbClr val="FF0000"/>
                </a:solidFill>
              </a:rPr>
              <a:t>Wat doet een indicerende en adviserende arts</a:t>
            </a:r>
          </a:p>
        </p:txBody>
      </p:sp>
    </p:spTree>
    <p:extLst>
      <p:ext uri="{BB962C8B-B14F-4D97-AF65-F5344CB8AC3E}">
        <p14:creationId xmlns:p14="http://schemas.microsoft.com/office/powerpoint/2010/main" xmlns="" val="376297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De kwetsbare oudere</a:t>
            </a:r>
            <a:endParaRPr lang="nl-NL" dirty="0">
              <a:solidFill>
                <a:srgbClr val="FF0000"/>
              </a:solidFill>
            </a:endParaRPr>
          </a:p>
        </p:txBody>
      </p:sp>
      <p:sp>
        <p:nvSpPr>
          <p:cNvPr id="3" name="Tijdelijke aanduiding voor inhoud 2"/>
          <p:cNvSpPr>
            <a:spLocks noGrp="1"/>
          </p:cNvSpPr>
          <p:nvPr>
            <p:ph idx="1"/>
          </p:nvPr>
        </p:nvSpPr>
        <p:spPr>
          <a:xfrm>
            <a:off x="677334" y="1902543"/>
            <a:ext cx="8596668" cy="4138820"/>
          </a:xfrm>
        </p:spPr>
        <p:txBody>
          <a:bodyPr>
            <a:normAutofit/>
          </a:bodyPr>
          <a:lstStyle/>
          <a:p>
            <a:r>
              <a:rPr lang="nl-NL" sz="2400" dirty="0" smtClean="0"/>
              <a:t>Demografisch – toename met stijgende leeftijd, 80% vrouw</a:t>
            </a:r>
          </a:p>
          <a:p>
            <a:r>
              <a:rPr lang="nl-NL" sz="2400" dirty="0" smtClean="0"/>
              <a:t>Sociaal – isolement</a:t>
            </a:r>
          </a:p>
          <a:p>
            <a:r>
              <a:rPr lang="nl-NL" sz="2400" dirty="0" smtClean="0"/>
              <a:t>Financieel – afhankelijkheid bij beheer</a:t>
            </a:r>
          </a:p>
          <a:p>
            <a:r>
              <a:rPr lang="nl-NL" sz="2400" dirty="0" smtClean="0"/>
              <a:t>Gezondheid – verminderd, beperkingen in mobiliteit</a:t>
            </a:r>
          </a:p>
          <a:p>
            <a:r>
              <a:rPr lang="nl-NL" sz="2400" dirty="0" smtClean="0"/>
              <a:t>Psychisch – belastbaarheid en weerbaarheid</a:t>
            </a:r>
          </a:p>
          <a:p>
            <a:r>
              <a:rPr lang="nl-NL" sz="2400" dirty="0" smtClean="0"/>
              <a:t>Familiegeschiedenis</a:t>
            </a:r>
          </a:p>
          <a:p>
            <a:pPr lvl="1"/>
            <a:r>
              <a:rPr lang="nl-NL" sz="2200" dirty="0" smtClean="0"/>
              <a:t>Gevolg afname zelfredzaamheid</a:t>
            </a:r>
            <a:endParaRPr lang="nl-NL" sz="2200"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77334" y="1635617"/>
            <a:ext cx="8596668" cy="4405745"/>
          </a:xfrm>
        </p:spPr>
        <p:txBody>
          <a:bodyPr/>
          <a:lstStyle/>
          <a:p>
            <a:r>
              <a:rPr lang="nl-NL" sz="2400" dirty="0" smtClean="0"/>
              <a:t>Vraag- en doelgericht </a:t>
            </a:r>
          </a:p>
          <a:p>
            <a:r>
              <a:rPr lang="nl-NL" sz="2400" dirty="0" smtClean="0"/>
              <a:t>Stoornis – beperkingen in vaardigheden – functioneren</a:t>
            </a:r>
          </a:p>
          <a:p>
            <a:r>
              <a:rPr lang="nl-NL" sz="2400" dirty="0" smtClean="0"/>
              <a:t>Functioneren op micro- </a:t>
            </a:r>
            <a:r>
              <a:rPr lang="nl-NL" sz="2400" dirty="0" err="1" smtClean="0"/>
              <a:t>meso</a:t>
            </a:r>
            <a:r>
              <a:rPr lang="nl-NL" sz="2400" dirty="0" smtClean="0"/>
              <a:t>- en macroniveau</a:t>
            </a:r>
          </a:p>
          <a:p>
            <a:r>
              <a:rPr lang="nl-NL" sz="2400" dirty="0" smtClean="0"/>
              <a:t>Invloeden vanuit de persoon en vanuit omgeving</a:t>
            </a:r>
          </a:p>
          <a:p>
            <a:endParaRPr lang="nl-NL" dirty="0" smtClean="0"/>
          </a:p>
          <a:p>
            <a:pPr lvl="1"/>
            <a:r>
              <a:rPr lang="nl-NL" dirty="0" smtClean="0"/>
              <a:t>International </a:t>
            </a:r>
            <a:r>
              <a:rPr lang="nl-NL" dirty="0" err="1" smtClean="0"/>
              <a:t>Classification</a:t>
            </a:r>
            <a:r>
              <a:rPr lang="nl-NL" dirty="0" smtClean="0"/>
              <a:t> of </a:t>
            </a:r>
            <a:r>
              <a:rPr lang="nl-NL" dirty="0" err="1" smtClean="0"/>
              <a:t>Functionalities</a:t>
            </a:r>
            <a:r>
              <a:rPr lang="nl-NL" dirty="0" smtClean="0"/>
              <a:t> (ICF)</a:t>
            </a:r>
          </a:p>
          <a:p>
            <a:pPr>
              <a:buNone/>
            </a:pPr>
            <a:endParaRPr lang="nl-NL" dirty="0"/>
          </a:p>
        </p:txBody>
      </p:sp>
      <p:sp>
        <p:nvSpPr>
          <p:cNvPr id="3" name="Tijdelijke aanduiding voor voettekst 2"/>
          <p:cNvSpPr>
            <a:spLocks noGrp="1"/>
          </p:cNvSpPr>
          <p:nvPr>
            <p:ph type="ftr" sz="quarter" idx="11"/>
          </p:nvPr>
        </p:nvSpPr>
        <p:spPr/>
        <p:txBody>
          <a:bodyPr/>
          <a:lstStyle/>
          <a:p>
            <a:r>
              <a:rPr lang="nl-NL" smtClean="0"/>
              <a:t>VVAK maarti 2018</a:t>
            </a:r>
            <a:endParaRPr lang="nl-NL"/>
          </a:p>
        </p:txBody>
      </p:sp>
      <p:sp>
        <p:nvSpPr>
          <p:cNvPr id="4" name="Tijdelijke aanduiding voor dianummer 3"/>
          <p:cNvSpPr>
            <a:spLocks noGrp="1"/>
          </p:cNvSpPr>
          <p:nvPr>
            <p:ph type="sldNum" sz="quarter" idx="12"/>
          </p:nvPr>
        </p:nvSpPr>
        <p:spPr/>
        <p:txBody>
          <a:bodyPr/>
          <a:lstStyle/>
          <a:p>
            <a:fld id="{F063702F-8B94-4CC8-BF87-987EDE3E5590}" type="slidenum">
              <a:rPr lang="nl-NL" smtClean="0"/>
              <a:pPr/>
              <a:t>30</a:t>
            </a:fld>
            <a:endParaRPr lang="nl-NL"/>
          </a:p>
        </p:txBody>
      </p:sp>
      <p:sp>
        <p:nvSpPr>
          <p:cNvPr id="5" name="Titel 4"/>
          <p:cNvSpPr>
            <a:spLocks noGrp="1"/>
          </p:cNvSpPr>
          <p:nvPr>
            <p:ph type="title"/>
          </p:nvPr>
        </p:nvSpPr>
        <p:spPr/>
        <p:txBody>
          <a:bodyPr/>
          <a:lstStyle/>
          <a:p>
            <a:r>
              <a:rPr lang="nl-NL" dirty="0" smtClean="0">
                <a:solidFill>
                  <a:srgbClr val="FF0000"/>
                </a:solidFill>
              </a:rPr>
              <a:t>Onderzoek </a:t>
            </a:r>
            <a:endParaRPr lang="nl-NL" dirty="0">
              <a:solidFill>
                <a:srgbClr val="FF0000"/>
              </a:solidFill>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16385" y="3645478"/>
            <a:ext cx="2844000" cy="3032218"/>
          </a:xfrm>
          <a:prstGeom prst="rect">
            <a:avLst/>
          </a:prstGeom>
        </p:spPr>
      </p:pic>
    </p:spTree>
    <p:extLst>
      <p:ext uri="{BB962C8B-B14F-4D97-AF65-F5344CB8AC3E}">
        <p14:creationId xmlns:p14="http://schemas.microsoft.com/office/powerpoint/2010/main" xmlns="" val="4218286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Onderzoeksmethoden </a:t>
            </a:r>
            <a:endParaRPr lang="nl-NL" dirty="0">
              <a:solidFill>
                <a:srgbClr val="FF0000"/>
              </a:solidFill>
            </a:endParaRPr>
          </a:p>
        </p:txBody>
      </p:sp>
      <p:sp>
        <p:nvSpPr>
          <p:cNvPr id="3" name="Tijdelijke aanduiding voor inhoud 2"/>
          <p:cNvSpPr>
            <a:spLocks noGrp="1"/>
          </p:cNvSpPr>
          <p:nvPr>
            <p:ph idx="1"/>
          </p:nvPr>
        </p:nvSpPr>
        <p:spPr/>
        <p:txBody>
          <a:bodyPr>
            <a:normAutofit/>
          </a:bodyPr>
          <a:lstStyle/>
          <a:p>
            <a:r>
              <a:rPr lang="nl-NL" sz="2400" dirty="0" err="1" smtClean="0"/>
              <a:t>Mini-Mental</a:t>
            </a:r>
            <a:r>
              <a:rPr lang="nl-NL" sz="2400" dirty="0" smtClean="0"/>
              <a:t> State </a:t>
            </a:r>
            <a:r>
              <a:rPr lang="nl-NL" sz="2400" dirty="0" err="1" smtClean="0"/>
              <a:t>Examination</a:t>
            </a:r>
            <a:r>
              <a:rPr lang="nl-NL" sz="2400" dirty="0" smtClean="0"/>
              <a:t> (MMSE)</a:t>
            </a:r>
          </a:p>
          <a:p>
            <a:r>
              <a:rPr lang="nl-NL" sz="2400" dirty="0" err="1" smtClean="0"/>
              <a:t>OPS-observatiemethode</a:t>
            </a:r>
            <a:endParaRPr lang="nl-NL" sz="2400" dirty="0" smtClean="0"/>
          </a:p>
          <a:p>
            <a:r>
              <a:rPr lang="nl-NL" sz="2400" dirty="0" err="1" smtClean="0"/>
              <a:t>Hwalek-Sengstock</a:t>
            </a:r>
            <a:r>
              <a:rPr lang="nl-NL" sz="2400" dirty="0" smtClean="0"/>
              <a:t>  </a:t>
            </a:r>
            <a:r>
              <a:rPr lang="nl-NL" sz="2400" dirty="0" err="1" smtClean="0"/>
              <a:t>Elder</a:t>
            </a:r>
            <a:r>
              <a:rPr lang="nl-NL" sz="2400" dirty="0" smtClean="0"/>
              <a:t> </a:t>
            </a:r>
            <a:r>
              <a:rPr lang="nl-NL" sz="2400" dirty="0" err="1" smtClean="0"/>
              <a:t>Abuse</a:t>
            </a:r>
            <a:r>
              <a:rPr lang="nl-NL" sz="2400" dirty="0" smtClean="0"/>
              <a:t> </a:t>
            </a:r>
            <a:r>
              <a:rPr lang="nl-NL" sz="2400" dirty="0" err="1" smtClean="0"/>
              <a:t>Screening</a:t>
            </a:r>
            <a:r>
              <a:rPr lang="nl-NL" sz="2400" dirty="0" smtClean="0"/>
              <a:t> Test (H/S-EAST)</a:t>
            </a:r>
          </a:p>
          <a:p>
            <a:r>
              <a:rPr lang="nl-NL" sz="2400" dirty="0" smtClean="0"/>
              <a:t>Zelfredzaamheidmatrix (</a:t>
            </a:r>
            <a:r>
              <a:rPr lang="nl-NL" sz="2400" dirty="0" err="1" smtClean="0"/>
              <a:t>ZRM-matrix</a:t>
            </a:r>
            <a:r>
              <a:rPr lang="nl-NL" sz="2400" dirty="0" smtClean="0"/>
              <a:t>)</a:t>
            </a:r>
          </a:p>
          <a:p>
            <a:r>
              <a:rPr lang="nl-NL" sz="2400" dirty="0" smtClean="0"/>
              <a:t>En op geleide van bevindingen bij het onderzoek</a:t>
            </a:r>
            <a:endParaRPr lang="nl-NL" sz="2400"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1086465"/>
          </a:xfrm>
        </p:spPr>
        <p:txBody>
          <a:bodyPr>
            <a:normAutofit/>
          </a:bodyPr>
          <a:lstStyle/>
          <a:p>
            <a:r>
              <a:rPr lang="nl-NL" dirty="0" smtClean="0">
                <a:solidFill>
                  <a:srgbClr val="FF0000"/>
                </a:solidFill>
              </a:rPr>
              <a:t>Gestandaardiseerde MMSE © </a:t>
            </a:r>
            <a:br>
              <a:rPr lang="nl-NL" dirty="0" smtClean="0">
                <a:solidFill>
                  <a:srgbClr val="FF0000"/>
                </a:solidFill>
              </a:rPr>
            </a:br>
            <a:r>
              <a:rPr lang="nl-NL" sz="2400" dirty="0" smtClean="0">
                <a:solidFill>
                  <a:srgbClr val="FF0000"/>
                </a:solidFill>
              </a:rPr>
              <a:t>RM Kok, FRJ </a:t>
            </a:r>
            <a:r>
              <a:rPr lang="nl-NL" sz="2400" dirty="0" err="1" smtClean="0">
                <a:solidFill>
                  <a:srgbClr val="FF0000"/>
                </a:solidFill>
              </a:rPr>
              <a:t>Verhey</a:t>
            </a:r>
            <a:r>
              <a:rPr lang="nl-NL" sz="2400" dirty="0" smtClean="0">
                <a:solidFill>
                  <a:srgbClr val="FF0000"/>
                </a:solidFill>
              </a:rPr>
              <a:t>, 2002</a:t>
            </a:r>
            <a:endParaRPr lang="nl-NL" sz="2400" dirty="0">
              <a:solidFill>
                <a:srgbClr val="FF0000"/>
              </a:solidFill>
            </a:endParaRPr>
          </a:p>
        </p:txBody>
      </p:sp>
      <p:sp>
        <p:nvSpPr>
          <p:cNvPr id="3" name="Tijdelijke aanduiding voor inhoud 2"/>
          <p:cNvSpPr>
            <a:spLocks noGrp="1"/>
          </p:cNvSpPr>
          <p:nvPr>
            <p:ph idx="1"/>
          </p:nvPr>
        </p:nvSpPr>
        <p:spPr>
          <a:xfrm>
            <a:off x="677334" y="1710813"/>
            <a:ext cx="8596668" cy="4330549"/>
          </a:xfrm>
        </p:spPr>
        <p:txBody>
          <a:bodyPr>
            <a:normAutofit fontScale="62500" lnSpcReduction="20000"/>
          </a:bodyPr>
          <a:lstStyle/>
          <a:p>
            <a:r>
              <a:rPr lang="nl-NL" dirty="0" smtClean="0"/>
              <a:t>1. a. Welk jaar is het? b. Welk seizoen is het? c. Welke maand van het jaar is het? d. Wat is de datum vandaag? e. Welke dag van de week is het? (0-5) </a:t>
            </a:r>
          </a:p>
          <a:p>
            <a:r>
              <a:rPr lang="nl-NL" dirty="0" smtClean="0"/>
              <a:t>2. a. In welke provincie zijn we nu? b. In welke plaats zijn we nu? c. In welk ziekenhuis (instelling) zijn we nu? d. Wat is de naam van deze afdeling? e. Op welke verdieping zijn we nu? (0-5) </a:t>
            </a:r>
          </a:p>
          <a:p>
            <a:r>
              <a:rPr lang="nl-NL" dirty="0" smtClean="0"/>
              <a:t>3. Ik noem nu drie voorwerpen. Wilt u die herhalen nadat ik ze alle drie gezegd heb? Onthoud ze want ik vraag u over enkele minuten ze opnieuw te noemen. (Noem "appel, sleutel, tafel", neem 1 seconde per woord) (1 punt voor elk goed antwoord, herhaal maximaal 5 keer tot de patiënt de drie woorden weet) (0-3) </a:t>
            </a:r>
          </a:p>
          <a:p>
            <a:r>
              <a:rPr lang="nl-NL" dirty="0" smtClean="0"/>
              <a:t>4. Wilt u van de 100 zeven aftrekken en van wat overblijft weer zeven aftrekken en zo doorgaan tot ik stop zeg? (Herhaal eventueel 3 maal als de persoon stopt, herhaal dezelfde instructie, geef maximaal 1 minuut de tijd) Noteer hier het antwoord. of Wilt u het woord “‘worst” achterstevoren spellen?. Noteer hier het antwoord. (0-5)</a:t>
            </a:r>
          </a:p>
          <a:p>
            <a:r>
              <a:rPr lang="nl-NL" dirty="0" smtClean="0"/>
              <a:t>5. Noemt u nogmaals de drie voorwerpen van zojuist. (Eén punt voor elk goed antwoord). (0-3) </a:t>
            </a:r>
          </a:p>
          <a:p>
            <a:r>
              <a:rPr lang="nl-NL" dirty="0" smtClean="0"/>
              <a:t>6. Wat is dit? En wat is dat? (Wijs een pen en een horloge aan. Eén punt voor elk goed antwoord). (0-2) </a:t>
            </a:r>
          </a:p>
          <a:p>
            <a:r>
              <a:rPr lang="nl-NL" dirty="0" smtClean="0"/>
              <a:t>7. Wilt u de volgende zin herhalen: " Nu eens dit en dan weer dat ". (Eén punt als de complete zin goed is) (0-1) </a:t>
            </a:r>
          </a:p>
          <a:p>
            <a:r>
              <a:rPr lang="nl-NL" dirty="0" smtClean="0"/>
              <a:t>8. Wilt u deze woorden lezen en dan doen wat er staat’? (papier met daarop in grote letters: "Sluit uw ogen") (0-1) </a:t>
            </a:r>
          </a:p>
          <a:p>
            <a:r>
              <a:rPr lang="nl-NL" dirty="0" smtClean="0"/>
              <a:t>9. Wilt u dit papiertje pakken met uw rechterhand, het dubbelvouwen en het op uw schoot leggen? (Eén punt voor iedere goede handeling). (0-3)</a:t>
            </a:r>
          </a:p>
          <a:p>
            <a:r>
              <a:rPr lang="nl-NL" dirty="0" smtClean="0"/>
              <a:t>10. Wilt u voor mij een volledige zin opschrijven op dit stuk papier? (Eén punt wanneer de zin een onderwerp en een gezegde heeft en betekenis heeft). (0-1)</a:t>
            </a:r>
          </a:p>
          <a:p>
            <a:r>
              <a:rPr lang="nl-NL" dirty="0" smtClean="0"/>
              <a:t> 11. Wilt u deze figuur natekenen? (Figuur achterop dit papier. Eén punt als figuur geheel correct is nagetekend. Er moet een vierhoek te zien zijn tussen de twee vijfhoeken) (0-1) T</a:t>
            </a:r>
            <a:endParaRPr lang="nl-NL"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OPS observatiemethode bij beginnende dementie (CBR)</a:t>
            </a:r>
            <a:endParaRPr lang="nl-NL" dirty="0">
              <a:solidFill>
                <a:srgbClr val="FF0000"/>
              </a:solidFill>
            </a:endParaRPr>
          </a:p>
        </p:txBody>
      </p:sp>
      <p:sp>
        <p:nvSpPr>
          <p:cNvPr id="3" name="Tijdelijke aanduiding voor inhoud 2"/>
          <p:cNvSpPr>
            <a:spLocks noGrp="1"/>
          </p:cNvSpPr>
          <p:nvPr>
            <p:ph idx="1"/>
          </p:nvPr>
        </p:nvSpPr>
        <p:spPr>
          <a:xfrm>
            <a:off x="677334" y="1917291"/>
            <a:ext cx="8596668" cy="4124072"/>
          </a:xfrm>
        </p:spPr>
        <p:txBody>
          <a:bodyPr>
            <a:normAutofit/>
          </a:bodyPr>
          <a:lstStyle/>
          <a:p>
            <a:r>
              <a:rPr lang="nl-NL" sz="2400" dirty="0" smtClean="0"/>
              <a:t>Oriëntatie &amp; geheugen </a:t>
            </a:r>
          </a:p>
          <a:p>
            <a:pPr>
              <a:buNone/>
            </a:pPr>
            <a:r>
              <a:rPr lang="nl-NL" dirty="0" smtClean="0"/>
              <a:t>	Komt de kandidaat vergeetachtig over?   Maakt de kandidaat een verwarde indruk? Heeft de kandidaat een gestoorde oriëntatie in tijd en/ of plaats?</a:t>
            </a:r>
          </a:p>
          <a:p>
            <a:r>
              <a:rPr lang="nl-NL" sz="2400" dirty="0" smtClean="0"/>
              <a:t>Praktische vaardigheden &amp; aandacht</a:t>
            </a:r>
          </a:p>
          <a:p>
            <a:pPr>
              <a:buNone/>
            </a:pPr>
            <a:r>
              <a:rPr lang="nl-NL" dirty="0" smtClean="0"/>
              <a:t>	Komt de kandidaat traag over?  Heeft de kandidaat moeite met het uitvoeren van dagelijkse praktische handelingen? Verwaarloost de kandidaat zijn/ haar uiterlijk?</a:t>
            </a:r>
          </a:p>
          <a:p>
            <a:r>
              <a:rPr lang="nl-NL" sz="2400" dirty="0" smtClean="0"/>
              <a:t>Sociaal &amp; persoonlijk functioneren</a:t>
            </a:r>
          </a:p>
          <a:p>
            <a:pPr>
              <a:buNone/>
            </a:pPr>
            <a:r>
              <a:rPr lang="nl-NL" dirty="0" smtClean="0"/>
              <a:t>	Is de kandidaat snel afgeleid? Gedraagt de kandidaat zich inadequaat in het persoonlijk contact? Wijkt de zelfinschatting van de kandidaat af van uw eigen inschatting?</a:t>
            </a:r>
            <a:endParaRPr lang="nl-NL"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614516"/>
          </a:xfrm>
        </p:spPr>
        <p:txBody>
          <a:bodyPr>
            <a:normAutofit fontScale="90000"/>
          </a:bodyPr>
          <a:lstStyle/>
          <a:p>
            <a:r>
              <a:rPr lang="nl-NL" dirty="0" smtClean="0">
                <a:solidFill>
                  <a:srgbClr val="FF0000"/>
                </a:solidFill>
              </a:rPr>
              <a:t>H/S-EAST: indirecte vragen naar mishandeling</a:t>
            </a:r>
            <a:endParaRPr lang="nl-NL" dirty="0">
              <a:solidFill>
                <a:srgbClr val="FF0000"/>
              </a:solidFill>
            </a:endParaRPr>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34</a:t>
            </a:fld>
            <a:endParaRPr lang="en-US" dirty="0"/>
          </a:p>
        </p:txBody>
      </p:sp>
      <p:pic>
        <p:nvPicPr>
          <p:cNvPr id="8" name="Picture 5" descr="Hwalek.jp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7011" t="14148" r="8413" b="44098"/>
          <a:stretch/>
        </p:blipFill>
        <p:spPr>
          <a:xfrm>
            <a:off x="2728110" y="2198704"/>
            <a:ext cx="4495817" cy="2868580"/>
          </a:xfrm>
          <a:prstGeom prst="rect">
            <a:avLst/>
          </a:prstGeom>
        </p:spPr>
      </p:pic>
      <p:pic>
        <p:nvPicPr>
          <p:cNvPr id="9" name="Picture 5" descr="Hwalek.jpg"/>
          <p:cNvPicPr>
            <a:picLocks noChangeAspect="1"/>
          </p:cNvPicPr>
          <p:nvPr/>
        </p:nvPicPr>
        <p:blipFill rotWithShape="1">
          <a:blip r:embed="rId2">
            <a:extLst>
              <a:ext uri="{28A0092B-C50C-407E-A947-70E740481C1C}">
                <a14:useLocalDpi xmlns:a14="http://schemas.microsoft.com/office/drawing/2010/main" xmlns="" val="0"/>
              </a:ext>
            </a:extLst>
          </a:blip>
          <a:srcRect l="7011" t="7179" r="8413" b="44098"/>
          <a:stretch/>
        </p:blipFill>
        <p:spPr>
          <a:xfrm>
            <a:off x="1946787" y="1193175"/>
            <a:ext cx="6657349" cy="496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03006"/>
          </a:xfrm>
        </p:spPr>
        <p:txBody>
          <a:bodyPr/>
          <a:lstStyle/>
          <a:p>
            <a:r>
              <a:rPr lang="nl-NL" dirty="0" err="1" smtClean="0">
                <a:solidFill>
                  <a:srgbClr val="FF0000"/>
                </a:solidFill>
              </a:rPr>
              <a:t>Zelfredzaamheidsmatrix</a:t>
            </a:r>
            <a:endParaRPr lang="nl-NL" dirty="0">
              <a:solidFill>
                <a:srgbClr val="FF0000"/>
              </a:solidFill>
            </a:endParaRPr>
          </a:p>
        </p:txBody>
      </p:sp>
      <p:sp>
        <p:nvSpPr>
          <p:cNvPr id="3" name="Tijdelijke aanduiding voor inhoud 2"/>
          <p:cNvSpPr>
            <a:spLocks noGrp="1"/>
          </p:cNvSpPr>
          <p:nvPr>
            <p:ph idx="1"/>
          </p:nvPr>
        </p:nvSpPr>
        <p:spPr>
          <a:xfrm>
            <a:off x="677334" y="1327355"/>
            <a:ext cx="8596668" cy="4714007"/>
          </a:xfrm>
        </p:spPr>
        <p:txBody>
          <a:bodyPr>
            <a:normAutofit/>
          </a:bodyPr>
          <a:lstStyle/>
          <a:p>
            <a:r>
              <a:rPr lang="nl-NL" sz="2400" dirty="0" smtClean="0"/>
              <a:t>Bevat 13 domeinen, waaronder inkomen, werk en opleiding, huisvesting, gezinsrelaties, geestelijke en fysieke gezondheid, verslaving, </a:t>
            </a:r>
            <a:r>
              <a:rPr lang="nl-NL" sz="2400" dirty="0" err="1" smtClean="0"/>
              <a:t>ADL-vaardigheden</a:t>
            </a:r>
            <a:r>
              <a:rPr lang="nl-NL" sz="2400" dirty="0" smtClean="0"/>
              <a:t>, sociaal netwerk, etc.</a:t>
            </a:r>
          </a:p>
          <a:p>
            <a:r>
              <a:rPr lang="nl-NL" sz="2400" dirty="0" smtClean="0"/>
              <a:t>Per domein kan in 5 categorieën gescoord worden van acute problematiek tot volledig zelfredzaam</a:t>
            </a:r>
          </a:p>
          <a:p>
            <a:r>
              <a:rPr lang="nl-NL" sz="2400" dirty="0" smtClean="0"/>
              <a:t>Het is bruikbaar in zowel individuele problematiek als gezinsproblematiek</a:t>
            </a:r>
          </a:p>
          <a:p>
            <a:r>
              <a:rPr lang="nl-NL" sz="2400" dirty="0" smtClean="0"/>
              <a:t>Er is een training beschikbaar om deze tool goed te gebruiken</a:t>
            </a:r>
          </a:p>
          <a:p>
            <a:endParaRPr lang="nl-NL" dirty="0" smtClean="0"/>
          </a:p>
          <a:p>
            <a:endParaRPr lang="nl-NL" dirty="0"/>
          </a:p>
        </p:txBody>
      </p:sp>
      <p:sp>
        <p:nvSpPr>
          <p:cNvPr id="4" name="Tijdelijke aanduiding voor voettekst 3"/>
          <p:cNvSpPr>
            <a:spLocks noGrp="1"/>
          </p:cNvSpPr>
          <p:nvPr>
            <p:ph type="ftr" sz="quarter" idx="11"/>
          </p:nvPr>
        </p:nvSpPr>
        <p:spPr/>
        <p:txBody>
          <a:bodyPr/>
          <a:lstStyle/>
          <a:p>
            <a:r>
              <a:rPr lang="en-US" smtClean="0"/>
              <a:t>VVAK maarti 2018</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1784555"/>
            <a:ext cx="8596668" cy="4256807"/>
          </a:xfrm>
        </p:spPr>
        <p:txBody>
          <a:bodyPr/>
          <a:lstStyle/>
          <a:p>
            <a:r>
              <a:rPr lang="nl-NL" sz="2400" dirty="0" smtClean="0"/>
              <a:t>Vanuit rechterlijke macht</a:t>
            </a:r>
          </a:p>
          <a:p>
            <a:pPr lvl="1"/>
            <a:r>
              <a:rPr lang="nl-NL" sz="2000" dirty="0" smtClean="0"/>
              <a:t>deskundig, - zorgvuldig, - toetsbaar, - relevant, - consistent, - begrijpelijk, - gebruik van algemeen aanvaardbare onderzoeksmethoden, - onbevooroordeeld</a:t>
            </a:r>
          </a:p>
          <a:p>
            <a:r>
              <a:rPr lang="nl-NL" sz="2400" dirty="0" smtClean="0"/>
              <a:t>Privacywetgeving (AVG)</a:t>
            </a:r>
          </a:p>
          <a:p>
            <a:r>
              <a:rPr lang="nl-NL" sz="2400" dirty="0" err="1" smtClean="0"/>
              <a:t>KNMG-richtlijn</a:t>
            </a:r>
            <a:r>
              <a:rPr lang="nl-NL" sz="2400" dirty="0" smtClean="0"/>
              <a:t> “Omgaan met medische gegevens”</a:t>
            </a:r>
          </a:p>
          <a:p>
            <a:pPr lvl="1"/>
            <a:r>
              <a:rPr lang="nl-NL" sz="2000" dirty="0" smtClean="0"/>
              <a:t>medische gegevens strikt noodzakelijk voor doel van oordeel</a:t>
            </a:r>
          </a:p>
          <a:p>
            <a:pPr lvl="1"/>
            <a:r>
              <a:rPr lang="nl-NL" sz="2000" dirty="0" smtClean="0"/>
              <a:t>beoordeling in beginsel in een (persoonlijk) contact</a:t>
            </a:r>
          </a:p>
          <a:p>
            <a:pPr lvl="1"/>
            <a:r>
              <a:rPr lang="nl-NL" sz="2000" dirty="0" smtClean="0"/>
              <a:t>door een onafhankelijk en deskundig arts</a:t>
            </a:r>
          </a:p>
        </p:txBody>
      </p:sp>
      <p:sp>
        <p:nvSpPr>
          <p:cNvPr id="2" name="Titel 1"/>
          <p:cNvSpPr>
            <a:spLocks noGrp="1"/>
          </p:cNvSpPr>
          <p:nvPr>
            <p:ph type="title"/>
          </p:nvPr>
        </p:nvSpPr>
        <p:spPr>
          <a:xfrm>
            <a:off x="677334" y="609600"/>
            <a:ext cx="8596668" cy="879987"/>
          </a:xfrm>
        </p:spPr>
        <p:txBody>
          <a:bodyPr/>
          <a:lstStyle/>
          <a:p>
            <a:r>
              <a:rPr lang="nl-NL" dirty="0" smtClean="0">
                <a:solidFill>
                  <a:srgbClr val="FF0000"/>
                </a:solidFill>
              </a:rPr>
              <a:t>Eisen aan Indiceren </a:t>
            </a:r>
            <a:endParaRPr lang="nl-NL" dirty="0">
              <a:solidFill>
                <a:srgbClr val="FF0000"/>
              </a:solidFill>
            </a:endParaRPr>
          </a:p>
        </p:txBody>
      </p:sp>
      <p:sp>
        <p:nvSpPr>
          <p:cNvPr id="4" name="Tijdelijke aanduiding voor dianummer 3"/>
          <p:cNvSpPr>
            <a:spLocks noGrp="1"/>
          </p:cNvSpPr>
          <p:nvPr>
            <p:ph type="sldNum" sz="quarter" idx="12"/>
          </p:nvPr>
        </p:nvSpPr>
        <p:spPr/>
        <p:txBody>
          <a:bodyPr/>
          <a:lstStyle/>
          <a:p>
            <a:fld id="{F063702F-8B94-4CC8-BF87-987EDE3E5590}" type="slidenum">
              <a:rPr lang="nl-NL" smtClean="0"/>
              <a:pPr/>
              <a:t>36</a:t>
            </a:fld>
            <a:endParaRPr lang="nl-NL"/>
          </a:p>
        </p:txBody>
      </p:sp>
      <p:sp>
        <p:nvSpPr>
          <p:cNvPr id="5" name="Tijdelijke aanduiding voor voettekst 4"/>
          <p:cNvSpPr>
            <a:spLocks noGrp="1"/>
          </p:cNvSpPr>
          <p:nvPr>
            <p:ph type="ftr" sz="quarter" idx="11"/>
          </p:nvPr>
        </p:nvSpPr>
        <p:spPr/>
        <p:txBody>
          <a:bodyPr/>
          <a:lstStyle/>
          <a:p>
            <a:r>
              <a:rPr lang="nl-NL" smtClean="0"/>
              <a:t>VVAK maarti 2018</a:t>
            </a:r>
            <a:endParaRPr lang="nl-NL"/>
          </a:p>
        </p:txBody>
      </p:sp>
    </p:spTree>
    <p:extLst>
      <p:ext uri="{BB962C8B-B14F-4D97-AF65-F5344CB8AC3E}">
        <p14:creationId xmlns:p14="http://schemas.microsoft.com/office/powerpoint/2010/main" xmlns="" val="1974622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voettekst 4"/>
          <p:cNvSpPr>
            <a:spLocks noGrp="1"/>
          </p:cNvSpPr>
          <p:nvPr>
            <p:ph type="ftr" sz="quarter" idx="11"/>
          </p:nvPr>
        </p:nvSpPr>
        <p:spPr>
          <a:noFill/>
        </p:spPr>
        <p:txBody>
          <a:bodyPr/>
          <a:lstStyle/>
          <a:p>
            <a:r>
              <a:rPr lang="nl-NL" smtClean="0"/>
              <a:t>VVAK maarti 2018</a:t>
            </a:r>
          </a:p>
        </p:txBody>
      </p:sp>
      <p:sp>
        <p:nvSpPr>
          <p:cNvPr id="10243" name="Tijdelijke aanduiding voor dianummer 5"/>
          <p:cNvSpPr>
            <a:spLocks noGrp="1"/>
          </p:cNvSpPr>
          <p:nvPr>
            <p:ph type="sldNum" sz="quarter" idx="12"/>
          </p:nvPr>
        </p:nvSpPr>
        <p:spPr>
          <a:noFill/>
        </p:spPr>
        <p:txBody>
          <a:bodyPr/>
          <a:lstStyle/>
          <a:p>
            <a:fld id="{3D5BD4EC-CB58-4D2B-8035-C88A5DE6CBAC}" type="slidenum">
              <a:rPr lang="nl-NL" smtClean="0"/>
              <a:pPr/>
              <a:t>37</a:t>
            </a:fld>
            <a:endParaRPr lang="nl-NL" smtClean="0"/>
          </a:p>
        </p:txBody>
      </p:sp>
      <p:sp>
        <p:nvSpPr>
          <p:cNvPr id="6148" name="Rectangle 2"/>
          <p:cNvSpPr>
            <a:spLocks noGrp="1" noChangeArrowheads="1"/>
          </p:cNvSpPr>
          <p:nvPr>
            <p:ph type="body" idx="1"/>
          </p:nvPr>
        </p:nvSpPr>
        <p:spPr/>
        <p:txBody>
          <a:bodyPr/>
          <a:lstStyle/>
          <a:p>
            <a:pPr eaLnBrk="1" hangingPunct="1">
              <a:lnSpc>
                <a:spcPct val="90000"/>
              </a:lnSpc>
              <a:defRPr/>
            </a:pPr>
            <a:r>
              <a:rPr lang="nl-NL" sz="2400" dirty="0">
                <a:latin typeface="+mj-lt"/>
              </a:rPr>
              <a:t>Dient onafhankelijk te zijn</a:t>
            </a:r>
          </a:p>
          <a:p>
            <a:pPr eaLnBrk="1" hangingPunct="1">
              <a:lnSpc>
                <a:spcPct val="90000"/>
              </a:lnSpc>
              <a:defRPr/>
            </a:pPr>
            <a:r>
              <a:rPr lang="nl-NL" sz="2400" dirty="0">
                <a:latin typeface="+mj-lt"/>
              </a:rPr>
              <a:t>Dient bevoegd en bekwaam te zijn</a:t>
            </a:r>
          </a:p>
          <a:p>
            <a:pPr eaLnBrk="1" hangingPunct="1">
              <a:lnSpc>
                <a:spcPct val="90000"/>
              </a:lnSpc>
              <a:defRPr/>
            </a:pPr>
            <a:r>
              <a:rPr lang="nl-NL" sz="2400" dirty="0">
                <a:latin typeface="+mj-lt"/>
              </a:rPr>
              <a:t>Dient zich aan de geldende wetgeving te houden, specifiek privacywetgeving, WGBO, BIG</a:t>
            </a:r>
          </a:p>
          <a:p>
            <a:pPr eaLnBrk="1" hangingPunct="1">
              <a:lnSpc>
                <a:spcPct val="90000"/>
              </a:lnSpc>
              <a:defRPr/>
            </a:pPr>
            <a:r>
              <a:rPr lang="nl-NL" sz="2400" dirty="0">
                <a:latin typeface="+mj-lt"/>
              </a:rPr>
              <a:t>Dient op de hoogte te zijn van de relevante jurisprudentie</a:t>
            </a:r>
          </a:p>
          <a:p>
            <a:pPr eaLnBrk="1" hangingPunct="1">
              <a:lnSpc>
                <a:spcPct val="90000"/>
              </a:lnSpc>
              <a:defRPr/>
            </a:pPr>
            <a:r>
              <a:rPr lang="nl-NL" sz="2400" dirty="0">
                <a:latin typeface="+mj-lt"/>
              </a:rPr>
              <a:t>Dient zich aan de gedragsregels van de beroepsgroep te houden (KNMG)</a:t>
            </a:r>
          </a:p>
          <a:p>
            <a:pPr eaLnBrk="1" hangingPunct="1">
              <a:lnSpc>
                <a:spcPct val="90000"/>
              </a:lnSpc>
              <a:defRPr/>
            </a:pPr>
            <a:endParaRPr lang="nl-NL" sz="2400" dirty="0">
              <a:latin typeface="Verdana" pitchFamily="34" charset="0"/>
            </a:endParaRPr>
          </a:p>
          <a:p>
            <a:pPr eaLnBrk="1" hangingPunct="1">
              <a:lnSpc>
                <a:spcPct val="90000"/>
              </a:lnSpc>
              <a:buFont typeface="Wingdings" pitchFamily="2" charset="2"/>
              <a:buNone/>
              <a:defRPr/>
            </a:pPr>
            <a:endParaRPr lang="nl-NL" sz="2400" dirty="0">
              <a:latin typeface="Verdana" pitchFamily="34" charset="0"/>
            </a:endParaRPr>
          </a:p>
        </p:txBody>
      </p:sp>
      <p:sp>
        <p:nvSpPr>
          <p:cNvPr id="10245" name="AutoShape 5"/>
          <p:cNvSpPr>
            <a:spLocks noGrp="1" noChangeArrowheads="1"/>
          </p:cNvSpPr>
          <p:nvPr>
            <p:ph type="title"/>
          </p:nvPr>
        </p:nvSpPr>
        <p:spPr/>
        <p:txBody>
          <a:bodyPr/>
          <a:lstStyle/>
          <a:p>
            <a:pPr eaLnBrk="1" hangingPunct="1"/>
            <a:r>
              <a:rPr lang="nl-NL" sz="3200" dirty="0">
                <a:solidFill>
                  <a:srgbClr val="FF0000"/>
                </a:solidFill>
              </a:rPr>
              <a:t>Eisen aan de indicerende en adviserende arts (arts </a:t>
            </a:r>
            <a:r>
              <a:rPr lang="nl-NL" sz="3200" dirty="0" smtClean="0">
                <a:solidFill>
                  <a:srgbClr val="FF0000"/>
                </a:solidFill>
              </a:rPr>
              <a:t>SMA&amp;I </a:t>
            </a:r>
            <a:r>
              <a:rPr lang="nl-NL" sz="3200" dirty="0">
                <a:solidFill>
                  <a:srgbClr val="FF0000"/>
                </a:solidFill>
              </a:rPr>
              <a:t>KNMG)</a:t>
            </a:r>
          </a:p>
        </p:txBody>
      </p:sp>
    </p:spTree>
    <p:extLst>
      <p:ext uri="{BB962C8B-B14F-4D97-AF65-F5344CB8AC3E}">
        <p14:creationId xmlns:p14="http://schemas.microsoft.com/office/powerpoint/2010/main" xmlns="" val="299250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voettekst 4"/>
          <p:cNvSpPr>
            <a:spLocks noGrp="1"/>
          </p:cNvSpPr>
          <p:nvPr>
            <p:ph type="ftr" sz="quarter" idx="11"/>
          </p:nvPr>
        </p:nvSpPr>
        <p:spPr>
          <a:noFill/>
        </p:spPr>
        <p:txBody>
          <a:bodyPr/>
          <a:lstStyle/>
          <a:p>
            <a:r>
              <a:rPr lang="nl-NL" smtClean="0"/>
              <a:t>VVAK maarti 2018</a:t>
            </a:r>
          </a:p>
        </p:txBody>
      </p:sp>
      <p:sp>
        <p:nvSpPr>
          <p:cNvPr id="8195" name="Tijdelijke aanduiding voor dianummer 5"/>
          <p:cNvSpPr>
            <a:spLocks noGrp="1"/>
          </p:cNvSpPr>
          <p:nvPr>
            <p:ph type="sldNum" sz="quarter" idx="12"/>
          </p:nvPr>
        </p:nvSpPr>
        <p:spPr>
          <a:noFill/>
        </p:spPr>
        <p:txBody>
          <a:bodyPr/>
          <a:lstStyle/>
          <a:p>
            <a:fld id="{FD285FA0-2FA9-48CE-8173-6281B405AB1D}" type="slidenum">
              <a:rPr lang="nl-NL" smtClean="0"/>
              <a:pPr/>
              <a:t>38</a:t>
            </a:fld>
            <a:endParaRPr lang="nl-NL" smtClean="0"/>
          </a:p>
        </p:txBody>
      </p:sp>
      <p:sp>
        <p:nvSpPr>
          <p:cNvPr id="8196" name="Rectangle 3"/>
          <p:cNvSpPr>
            <a:spLocks noGrp="1" noChangeArrowheads="1"/>
          </p:cNvSpPr>
          <p:nvPr>
            <p:ph type="body" idx="1"/>
          </p:nvPr>
        </p:nvSpPr>
        <p:spPr/>
        <p:txBody>
          <a:bodyPr/>
          <a:lstStyle/>
          <a:p>
            <a:pPr eaLnBrk="1" hangingPunct="1">
              <a:buFont typeface="Wingdings" pitchFamily="2" charset="2"/>
              <a:buNone/>
            </a:pPr>
            <a:r>
              <a:rPr lang="nl-NL" sz="3600" dirty="0"/>
              <a:t>  Vereniging van Indicerende en adviserende Artsen.</a:t>
            </a:r>
          </a:p>
          <a:p>
            <a:pPr eaLnBrk="1" hangingPunct="1">
              <a:spcBef>
                <a:spcPct val="0"/>
              </a:spcBef>
              <a:buFont typeface="Wingdings" pitchFamily="2" charset="2"/>
              <a:buNone/>
            </a:pPr>
            <a:r>
              <a:rPr lang="nl-NL" sz="3600" dirty="0"/>
              <a:t>	</a:t>
            </a:r>
            <a:r>
              <a:rPr lang="nl-NL" sz="2000" dirty="0"/>
              <a:t>- Lid van Koepel Artsen Maatschappij en gezondheid (KAMG)</a:t>
            </a:r>
          </a:p>
          <a:p>
            <a:pPr eaLnBrk="1" hangingPunct="1">
              <a:spcBef>
                <a:spcPct val="0"/>
              </a:spcBef>
              <a:buFont typeface="Wingdings" pitchFamily="2" charset="2"/>
              <a:buNone/>
            </a:pPr>
            <a:r>
              <a:rPr lang="nl-NL" sz="2000" dirty="0"/>
              <a:t>	- Federatiepartner  van de Koninklijke Nederlandse Maatschappij tot bevordering der Geneeskunst (KNMG)</a:t>
            </a:r>
          </a:p>
          <a:p>
            <a:pPr eaLnBrk="1" hangingPunct="1">
              <a:spcBef>
                <a:spcPct val="0"/>
              </a:spcBef>
              <a:buFont typeface="Wingdings" pitchFamily="2" charset="2"/>
              <a:buNone/>
            </a:pPr>
            <a:r>
              <a:rPr lang="nl-NL" sz="2000" dirty="0"/>
              <a:t>	</a:t>
            </a:r>
            <a:endParaRPr lang="nl-NL" sz="3600" dirty="0"/>
          </a:p>
          <a:p>
            <a:pPr eaLnBrk="1" hangingPunct="1"/>
            <a:r>
              <a:rPr lang="nl-NL" sz="2000" dirty="0"/>
              <a:t>9</a:t>
            </a:r>
            <a:r>
              <a:rPr lang="nl-NL" sz="2000" dirty="0" smtClean="0"/>
              <a:t>0 </a:t>
            </a:r>
            <a:r>
              <a:rPr lang="nl-NL" sz="2000" dirty="0"/>
              <a:t>leden  in verschillende organisaties of zelfstandig werkend.</a:t>
            </a:r>
          </a:p>
          <a:p>
            <a:pPr eaLnBrk="1" hangingPunct="1"/>
            <a:r>
              <a:rPr lang="nl-NL" sz="2000" dirty="0"/>
              <a:t>Beroepsuitoefening in het sociale domein van participatie, wonen, welzijn en zorg.</a:t>
            </a:r>
          </a:p>
        </p:txBody>
      </p:sp>
      <p:pic>
        <p:nvPicPr>
          <p:cNvPr id="8197" name="Picture 7" descr="via logo, klein"/>
          <p:cNvPicPr>
            <a:picLocks noGrp="1" noChangeArrowheads="1"/>
          </p:cNvPicPr>
          <p:nvPr>
            <p:ph type="title"/>
          </p:nvPr>
        </p:nvPicPr>
        <p:blipFill>
          <a:blip r:embed="rId3" cstate="print">
            <a:clrChange>
              <a:clrFrom>
                <a:srgbClr val="FFFFFF"/>
              </a:clrFrom>
              <a:clrTo>
                <a:srgbClr val="FFFFFF">
                  <a:alpha val="0"/>
                </a:srgbClr>
              </a:clrTo>
            </a:clrChange>
          </a:blip>
          <a:srcRect t="7079" b="40453"/>
          <a:stretch>
            <a:fillRect/>
          </a:stretch>
        </p:blipFill>
        <p:spPr>
          <a:xfrm>
            <a:off x="4800600" y="914400"/>
            <a:ext cx="1263650" cy="939800"/>
          </a:xfrm>
          <a:prstGeom prst="rect">
            <a:avLst/>
          </a:prstGeom>
          <a:noFill/>
        </p:spPr>
      </p:pic>
    </p:spTree>
    <p:extLst>
      <p:ext uri="{BB962C8B-B14F-4D97-AF65-F5344CB8AC3E}">
        <p14:creationId xmlns:p14="http://schemas.microsoft.com/office/powerpoint/2010/main" xmlns="" val="4262699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voettekst 4"/>
          <p:cNvSpPr>
            <a:spLocks noGrp="1"/>
          </p:cNvSpPr>
          <p:nvPr>
            <p:ph type="ftr" sz="quarter" idx="11"/>
          </p:nvPr>
        </p:nvSpPr>
        <p:spPr>
          <a:noFill/>
        </p:spPr>
        <p:txBody>
          <a:bodyPr/>
          <a:lstStyle/>
          <a:p>
            <a:r>
              <a:rPr lang="nl-NL" smtClean="0"/>
              <a:t>VVAK maarti 2018</a:t>
            </a:r>
          </a:p>
        </p:txBody>
      </p:sp>
      <p:sp>
        <p:nvSpPr>
          <p:cNvPr id="38915" name="Tijdelijke aanduiding voor dianummer 5"/>
          <p:cNvSpPr>
            <a:spLocks noGrp="1"/>
          </p:cNvSpPr>
          <p:nvPr>
            <p:ph type="sldNum" sz="quarter" idx="12"/>
          </p:nvPr>
        </p:nvSpPr>
        <p:spPr>
          <a:noFill/>
        </p:spPr>
        <p:txBody>
          <a:bodyPr/>
          <a:lstStyle/>
          <a:p>
            <a:fld id="{F7D3E756-58B3-411D-AA11-2469E04B12E0}" type="slidenum">
              <a:rPr lang="nl-NL" smtClean="0"/>
              <a:pPr/>
              <a:t>39</a:t>
            </a:fld>
            <a:endParaRPr lang="nl-NL" smtClean="0"/>
          </a:p>
        </p:txBody>
      </p:sp>
      <p:sp>
        <p:nvSpPr>
          <p:cNvPr id="10244" name="Rectangle 2"/>
          <p:cNvSpPr>
            <a:spLocks noGrp="1" noChangeArrowheads="1"/>
          </p:cNvSpPr>
          <p:nvPr>
            <p:ph type="body" idx="1"/>
          </p:nvPr>
        </p:nvSpPr>
        <p:spPr/>
        <p:txBody>
          <a:bodyPr/>
          <a:lstStyle/>
          <a:p>
            <a:pPr eaLnBrk="1" hangingPunct="1">
              <a:lnSpc>
                <a:spcPct val="90000"/>
              </a:lnSpc>
              <a:defRPr/>
            </a:pPr>
            <a:r>
              <a:rPr lang="nl-NL" sz="2400" dirty="0" smtClean="0">
                <a:latin typeface="+mj-lt"/>
              </a:rPr>
              <a:t>Mensenkennis, ervaring en niet-pluis gevoel</a:t>
            </a:r>
            <a:endParaRPr lang="nl-NL" sz="2400" dirty="0">
              <a:latin typeface="+mj-lt"/>
            </a:endParaRPr>
          </a:p>
          <a:p>
            <a:pPr eaLnBrk="1" hangingPunct="1">
              <a:lnSpc>
                <a:spcPct val="90000"/>
              </a:lnSpc>
              <a:defRPr/>
            </a:pPr>
            <a:r>
              <a:rPr lang="nl-NL" sz="2400" dirty="0">
                <a:latin typeface="+mj-lt"/>
              </a:rPr>
              <a:t>Bij 75+er is kans op ziekte groot, dus ook kans op beperkingen en kans op beïnvloeding</a:t>
            </a:r>
          </a:p>
          <a:p>
            <a:pPr eaLnBrk="1" hangingPunct="1">
              <a:lnSpc>
                <a:spcPct val="90000"/>
              </a:lnSpc>
              <a:defRPr/>
            </a:pPr>
            <a:r>
              <a:rPr lang="nl-NL" sz="2400" dirty="0">
                <a:latin typeface="+mj-lt"/>
              </a:rPr>
              <a:t>Beperkingen in cognitie geven grote kans op wilsonbekwaamheid</a:t>
            </a:r>
          </a:p>
          <a:p>
            <a:pPr eaLnBrk="1" hangingPunct="1">
              <a:lnSpc>
                <a:spcPct val="90000"/>
              </a:lnSpc>
              <a:defRPr/>
            </a:pPr>
            <a:r>
              <a:rPr lang="nl-NL" sz="2400" dirty="0" smtClean="0">
                <a:latin typeface="+mj-lt"/>
              </a:rPr>
              <a:t>Mate van wilsonbekwaamheid </a:t>
            </a:r>
            <a:r>
              <a:rPr lang="nl-NL" sz="2400" dirty="0">
                <a:latin typeface="+mj-lt"/>
              </a:rPr>
              <a:t>is afhankelijk van aard van ziekte, beperkingen en functioneren</a:t>
            </a:r>
          </a:p>
          <a:p>
            <a:pPr eaLnBrk="1" hangingPunct="1">
              <a:lnSpc>
                <a:spcPct val="90000"/>
              </a:lnSpc>
              <a:defRPr/>
            </a:pPr>
            <a:r>
              <a:rPr lang="nl-NL" sz="2400" dirty="0"/>
              <a:t>Een onafhankelijke, geschoolde adviserende arts is beschikbaar</a:t>
            </a:r>
          </a:p>
          <a:p>
            <a:pPr eaLnBrk="1" hangingPunct="1">
              <a:lnSpc>
                <a:spcPct val="90000"/>
              </a:lnSpc>
              <a:defRPr/>
            </a:pPr>
            <a:endParaRPr lang="nl-NL" sz="2600" dirty="0">
              <a:latin typeface="+mj-lt"/>
            </a:endParaRPr>
          </a:p>
          <a:p>
            <a:pPr eaLnBrk="1" hangingPunct="1">
              <a:buFont typeface="Wingdings" pitchFamily="2" charset="2"/>
              <a:buNone/>
              <a:defRPr/>
            </a:pPr>
            <a:endParaRPr lang="nl-NL" sz="2400" dirty="0">
              <a:latin typeface="Verdana" pitchFamily="34" charset="0"/>
            </a:endParaRPr>
          </a:p>
        </p:txBody>
      </p:sp>
      <p:sp>
        <p:nvSpPr>
          <p:cNvPr id="38917" name="AutoShape 4"/>
          <p:cNvSpPr>
            <a:spLocks noGrp="1" noChangeArrowheads="1"/>
          </p:cNvSpPr>
          <p:nvPr>
            <p:ph type="title"/>
          </p:nvPr>
        </p:nvSpPr>
        <p:spPr/>
        <p:txBody>
          <a:bodyPr>
            <a:normAutofit/>
          </a:bodyPr>
          <a:lstStyle/>
          <a:p>
            <a:pPr eaLnBrk="1" hangingPunct="1"/>
            <a:r>
              <a:rPr lang="nl-NL" dirty="0">
                <a:solidFill>
                  <a:srgbClr val="FF0000"/>
                </a:solidFill>
              </a:rPr>
              <a:t>Samenvattend:</a:t>
            </a:r>
          </a:p>
        </p:txBody>
      </p:sp>
    </p:spTree>
    <p:extLst>
      <p:ext uri="{BB962C8B-B14F-4D97-AF65-F5344CB8AC3E}">
        <p14:creationId xmlns:p14="http://schemas.microsoft.com/office/powerpoint/2010/main" xmlns="" val="79549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nummer 5"/>
          <p:cNvSpPr>
            <a:spLocks noGrp="1"/>
          </p:cNvSpPr>
          <p:nvPr>
            <p:ph type="sldNum" sz="quarter" idx="12"/>
          </p:nvPr>
        </p:nvSpPr>
        <p:spPr>
          <a:noFill/>
        </p:spPr>
        <p:txBody>
          <a:bodyPr/>
          <a:lstStyle/>
          <a:p>
            <a:fld id="{5FA8F23D-57FF-4459-B261-A715DB3F2C64}" type="slidenum">
              <a:rPr lang="nl-NL" smtClean="0">
                <a:cs typeface="Arial" charset="0"/>
              </a:rPr>
              <a:pPr/>
              <a:t>4</a:t>
            </a:fld>
            <a:endParaRPr lang="nl-NL" smtClean="0">
              <a:cs typeface="Arial" charset="0"/>
            </a:endParaRPr>
          </a:p>
        </p:txBody>
      </p:sp>
      <p:sp>
        <p:nvSpPr>
          <p:cNvPr id="21506" name="AutoShape 2"/>
          <p:cNvSpPr>
            <a:spLocks noGrp="1" noChangeArrowheads="1"/>
          </p:cNvSpPr>
          <p:nvPr>
            <p:ph type="title"/>
          </p:nvPr>
        </p:nvSpPr>
        <p:spPr/>
        <p:txBody>
          <a:bodyPr>
            <a:normAutofit/>
          </a:bodyPr>
          <a:lstStyle/>
          <a:p>
            <a:pPr eaLnBrk="1" hangingPunct="1"/>
            <a:r>
              <a:rPr lang="nl-NL" dirty="0">
                <a:solidFill>
                  <a:srgbClr val="FF0000"/>
                </a:solidFill>
                <a:latin typeface="Verdana" pitchFamily="34" charset="0"/>
              </a:rPr>
              <a:t>Definitie gezondheid</a:t>
            </a:r>
          </a:p>
        </p:txBody>
      </p:sp>
      <p:sp>
        <p:nvSpPr>
          <p:cNvPr id="21507" name="Rectangle 3"/>
          <p:cNvSpPr>
            <a:spLocks noGrp="1" noChangeArrowheads="1"/>
          </p:cNvSpPr>
          <p:nvPr>
            <p:ph type="body" idx="1"/>
          </p:nvPr>
        </p:nvSpPr>
        <p:spPr/>
        <p:txBody>
          <a:bodyPr/>
          <a:lstStyle/>
          <a:p>
            <a:pPr eaLnBrk="1" hangingPunct="1"/>
            <a:r>
              <a:rPr lang="nl-NL" sz="2400" dirty="0" smtClean="0"/>
              <a:t>Gezondheid is een toestand van volledig fysiek, geestelijk en sociaal welbevinden en niet van louter het ontbreken van ziekte (WHO 1948).</a:t>
            </a:r>
          </a:p>
          <a:p>
            <a:pPr eaLnBrk="1" hangingPunct="1"/>
            <a:endParaRPr lang="nl-NL" sz="2400" dirty="0" smtClean="0"/>
          </a:p>
          <a:p>
            <a:pPr eaLnBrk="1" hangingPunct="1"/>
            <a:r>
              <a:rPr lang="en-US" sz="2400" dirty="0" smtClean="0"/>
              <a:t>H</a:t>
            </a:r>
            <a:r>
              <a:rPr lang="nl-NL" sz="2400" dirty="0" smtClean="0"/>
              <a:t>et vermogen van mensen zich aan te passen en een eigen regie te voeren, in het licht van fysieke, emotionele en sociale uitdagingen van het leven (Huber, 2012)</a:t>
            </a:r>
          </a:p>
          <a:p>
            <a:pPr eaLnBrk="1" hangingPunct="1">
              <a:buFont typeface="Wingdings" pitchFamily="2" charset="2"/>
              <a:buNone/>
            </a:pPr>
            <a:endParaRPr lang="nl-NL" dirty="0" smtClean="0"/>
          </a:p>
          <a:p>
            <a:pPr eaLnBrk="1" hangingPunct="1">
              <a:buFont typeface="Wingdings" pitchFamily="2" charset="2"/>
              <a:buNone/>
            </a:pPr>
            <a:endParaRPr lang="nl-NL" dirty="0" smtClean="0"/>
          </a:p>
          <a:p>
            <a:pPr lvl="4" eaLnBrk="1" hangingPunct="1">
              <a:buFont typeface="Wingdings" pitchFamily="2" charset="2"/>
              <a:buNone/>
            </a:pPr>
            <a:endParaRPr lang="nl-NL" dirty="0" smtClean="0"/>
          </a:p>
        </p:txBody>
      </p:sp>
      <p:sp>
        <p:nvSpPr>
          <p:cNvPr id="21508" name="Tijdelijke aanduiding voor voettekst 5"/>
          <p:cNvSpPr>
            <a:spLocks noGrp="1"/>
          </p:cNvSpPr>
          <p:nvPr>
            <p:ph type="ftr" sz="quarter" idx="11"/>
          </p:nvPr>
        </p:nvSpPr>
        <p:spPr>
          <a:noFill/>
        </p:spPr>
        <p:txBody>
          <a:bodyPr/>
          <a:lstStyle/>
          <a:p>
            <a:r>
              <a:rPr lang="nl-NL" smtClean="0">
                <a:cs typeface="Arial" charset="0"/>
              </a:rPr>
              <a:t>VVAK maarti 2018</a:t>
            </a:r>
            <a:endParaRPr lang="nl-NL">
              <a:cs typeface="Arial" charset="0"/>
            </a:endParaRPr>
          </a:p>
        </p:txBody>
      </p:sp>
    </p:spTree>
    <p:extLst>
      <p:ext uri="{BB962C8B-B14F-4D97-AF65-F5344CB8AC3E}">
        <p14:creationId xmlns:p14="http://schemas.microsoft.com/office/powerpoint/2010/main" xmlns="" val="187771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0"/>
          <p:cNvSpPr>
            <a:spLocks noGrp="1" noChangeArrowheads="1"/>
          </p:cNvSpPr>
          <p:nvPr>
            <p:ph type="ftr" sz="quarter" idx="11"/>
          </p:nvPr>
        </p:nvSpPr>
        <p:spPr>
          <a:noFill/>
        </p:spPr>
        <p:txBody>
          <a:bodyPr/>
          <a:lstStyle/>
          <a:p>
            <a:r>
              <a:rPr lang="nl-NL" smtClean="0"/>
              <a:t>VVAK maarti 2018</a:t>
            </a:r>
          </a:p>
        </p:txBody>
      </p:sp>
      <p:sp>
        <p:nvSpPr>
          <p:cNvPr id="40963" name="Rectangle 11"/>
          <p:cNvSpPr>
            <a:spLocks noGrp="1" noChangeArrowheads="1"/>
          </p:cNvSpPr>
          <p:nvPr>
            <p:ph type="sldNum" sz="quarter" idx="12"/>
          </p:nvPr>
        </p:nvSpPr>
        <p:spPr>
          <a:noFill/>
        </p:spPr>
        <p:txBody>
          <a:bodyPr/>
          <a:lstStyle/>
          <a:p>
            <a:fld id="{EC824361-9049-43B2-A19A-C9BBD33D8782}" type="slidenum">
              <a:rPr lang="nl-NL" smtClean="0"/>
              <a:pPr/>
              <a:t>40</a:t>
            </a:fld>
            <a:endParaRPr lang="nl-NL" smtClean="0"/>
          </a:p>
        </p:txBody>
      </p:sp>
      <p:sp>
        <p:nvSpPr>
          <p:cNvPr id="40964" name="AutoShape 2"/>
          <p:cNvSpPr>
            <a:spLocks noGrp="1" noChangeArrowheads="1"/>
          </p:cNvSpPr>
          <p:nvPr>
            <p:ph type="ctrTitle"/>
          </p:nvPr>
        </p:nvSpPr>
        <p:spPr>
          <a:xfrm>
            <a:off x="2209800" y="1196976"/>
            <a:ext cx="7772400" cy="1470025"/>
          </a:xfrm>
        </p:spPr>
        <p:txBody>
          <a:bodyPr/>
          <a:lstStyle/>
          <a:p>
            <a:pPr eaLnBrk="1" hangingPunct="1"/>
            <a:r>
              <a:rPr lang="en-US" sz="3200"/>
              <a:t/>
            </a:r>
            <a:br>
              <a:rPr lang="en-US" sz="3200"/>
            </a:br>
            <a:r>
              <a:rPr lang="en-US" sz="3200"/>
              <a:t/>
            </a:r>
            <a:br>
              <a:rPr lang="en-US" sz="3200"/>
            </a:br>
            <a:r>
              <a:rPr lang="en-US" sz="3200">
                <a:latin typeface="Verdana" pitchFamily="34" charset="0"/>
              </a:rPr>
              <a:t/>
            </a:r>
            <a:br>
              <a:rPr lang="en-US" sz="3200">
                <a:latin typeface="Verdana" pitchFamily="34" charset="0"/>
              </a:rPr>
            </a:br>
            <a:r>
              <a:rPr lang="en-US" sz="3200">
                <a:latin typeface="Verdana" pitchFamily="34" charset="0"/>
              </a:rPr>
              <a:t/>
            </a:r>
            <a:br>
              <a:rPr lang="en-US" sz="3200">
                <a:latin typeface="Verdana" pitchFamily="34" charset="0"/>
              </a:rPr>
            </a:br>
            <a:endParaRPr lang="en-US" sz="3200"/>
          </a:p>
        </p:txBody>
      </p:sp>
      <p:sp>
        <p:nvSpPr>
          <p:cNvPr id="71683" name="Rectangle 3"/>
          <p:cNvSpPr>
            <a:spLocks noGrp="1" noChangeArrowheads="1"/>
          </p:cNvSpPr>
          <p:nvPr>
            <p:ph type="subTitle" idx="1"/>
          </p:nvPr>
        </p:nvSpPr>
        <p:spPr>
          <a:xfrm>
            <a:off x="2895600" y="3810000"/>
            <a:ext cx="6400800" cy="1752600"/>
          </a:xfrm>
        </p:spPr>
        <p:txBody>
          <a:bodyPr/>
          <a:lstStyle/>
          <a:p>
            <a:pPr eaLnBrk="1" hangingPunct="1"/>
            <a:endParaRPr lang="en-US" smtClean="0"/>
          </a:p>
          <a:p>
            <a:pPr eaLnBrk="1" hangingPunct="1"/>
            <a:endParaRPr lang="en-US" smtClean="0"/>
          </a:p>
        </p:txBody>
      </p:sp>
      <p:sp>
        <p:nvSpPr>
          <p:cNvPr id="40966" name="Rectangle 4"/>
          <p:cNvSpPr>
            <a:spLocks noChangeArrowheads="1"/>
          </p:cNvSpPr>
          <p:nvPr/>
        </p:nvSpPr>
        <p:spPr bwMode="auto">
          <a:xfrm>
            <a:off x="5781675" y="2981325"/>
            <a:ext cx="9144000" cy="369332"/>
          </a:xfrm>
          <a:prstGeom prst="rect">
            <a:avLst/>
          </a:prstGeom>
          <a:noFill/>
          <a:ln w="9525">
            <a:noFill/>
            <a:miter lim="800000"/>
            <a:headEnd/>
            <a:tailEnd/>
          </a:ln>
        </p:spPr>
        <p:txBody>
          <a:bodyPr>
            <a:spAutoFit/>
          </a:bodyPr>
          <a:lstStyle/>
          <a:p>
            <a:endParaRPr lang="nl-NL"/>
          </a:p>
        </p:txBody>
      </p:sp>
      <p:pic>
        <p:nvPicPr>
          <p:cNvPr id="40967" name="Picture 5" descr="via logo, klein"/>
          <p:cNvPicPr>
            <a:picLocks noChangeAspect="1" noChangeArrowheads="1"/>
          </p:cNvPicPr>
          <p:nvPr/>
        </p:nvPicPr>
        <p:blipFill>
          <a:blip r:embed="rId3" cstate="print">
            <a:clrChange>
              <a:clrFrom>
                <a:srgbClr val="FFFFFF"/>
              </a:clrFrom>
              <a:clrTo>
                <a:srgbClr val="FFFFFF">
                  <a:alpha val="0"/>
                </a:srgbClr>
              </a:clrTo>
            </a:clrChange>
          </a:blip>
          <a:srcRect t="7079" b="40453"/>
          <a:stretch>
            <a:fillRect/>
          </a:stretch>
        </p:blipFill>
        <p:spPr bwMode="auto">
          <a:xfrm>
            <a:off x="1736035" y="228600"/>
            <a:ext cx="2670865" cy="1868488"/>
          </a:xfrm>
          <a:prstGeom prst="rect">
            <a:avLst/>
          </a:prstGeom>
          <a:noFill/>
          <a:ln w="9525">
            <a:noFill/>
            <a:miter lim="800000"/>
            <a:headEnd/>
            <a:tailEnd/>
          </a:ln>
        </p:spPr>
      </p:pic>
      <p:sp>
        <p:nvSpPr>
          <p:cNvPr id="38920" name="Rectangle 6"/>
          <p:cNvSpPr>
            <a:spLocks noChangeArrowheads="1"/>
          </p:cNvSpPr>
          <p:nvPr/>
        </p:nvSpPr>
        <p:spPr bwMode="auto">
          <a:xfrm>
            <a:off x="2627245" y="3953906"/>
            <a:ext cx="3357563" cy="641350"/>
          </a:xfrm>
          <a:prstGeom prst="rect">
            <a:avLst/>
          </a:prstGeom>
          <a:noFill/>
          <a:ln w="9525">
            <a:noFill/>
            <a:miter lim="800000"/>
            <a:headEnd/>
            <a:tailEnd/>
          </a:ln>
        </p:spPr>
        <p:txBody>
          <a:bodyPr>
            <a:spAutoFit/>
          </a:bodyPr>
          <a:lstStyle/>
          <a:p>
            <a:pPr>
              <a:defRPr/>
            </a:pPr>
            <a:r>
              <a:rPr lang="nl-NL" sz="3600" dirty="0"/>
              <a:t>Vragen?</a:t>
            </a:r>
          </a:p>
        </p:txBody>
      </p:sp>
      <p:pic>
        <p:nvPicPr>
          <p:cNvPr id="40969" name="Picture 11" descr="vraagteken3-300x197"/>
          <p:cNvPicPr>
            <a:picLocks noChangeAspect="1" noChangeArrowheads="1"/>
          </p:cNvPicPr>
          <p:nvPr/>
        </p:nvPicPr>
        <p:blipFill>
          <a:blip r:embed="rId4" cstate="print"/>
          <a:srcRect/>
          <a:stretch>
            <a:fillRect/>
          </a:stretch>
        </p:blipFill>
        <p:spPr bwMode="auto">
          <a:xfrm>
            <a:off x="5408820" y="1909198"/>
            <a:ext cx="3455988" cy="2270125"/>
          </a:xfrm>
          <a:prstGeom prst="rect">
            <a:avLst/>
          </a:prstGeom>
          <a:noFill/>
          <a:ln w="9525">
            <a:noFill/>
            <a:miter lim="800000"/>
            <a:headEnd/>
            <a:tailEnd/>
          </a:ln>
        </p:spPr>
      </p:pic>
    </p:spTree>
    <p:extLst>
      <p:ext uri="{BB962C8B-B14F-4D97-AF65-F5344CB8AC3E}">
        <p14:creationId xmlns:p14="http://schemas.microsoft.com/office/powerpoint/2010/main" xmlns="" val="3422842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FF0000"/>
                </a:solidFill>
              </a:rPr>
              <a:t>Overzicht relevante wetten </a:t>
            </a:r>
            <a:r>
              <a:rPr lang="nl-NL" dirty="0" smtClean="0">
                <a:solidFill>
                  <a:srgbClr val="FF0000"/>
                </a:solidFill>
              </a:rPr>
              <a:t>in sociale </a:t>
            </a:r>
            <a:r>
              <a:rPr lang="nl-NL" dirty="0">
                <a:solidFill>
                  <a:srgbClr val="FF0000"/>
                </a:solidFill>
              </a:rPr>
              <a:t>domein</a:t>
            </a:r>
          </a:p>
        </p:txBody>
      </p:sp>
      <p:sp>
        <p:nvSpPr>
          <p:cNvPr id="3" name="Tijdelijke aanduiding voor inhoud 2"/>
          <p:cNvSpPr>
            <a:spLocks noGrp="1"/>
          </p:cNvSpPr>
          <p:nvPr>
            <p:ph idx="1"/>
          </p:nvPr>
        </p:nvSpPr>
        <p:spPr/>
        <p:txBody>
          <a:bodyPr>
            <a:normAutofit fontScale="92500"/>
          </a:bodyPr>
          <a:lstStyle/>
          <a:p>
            <a:r>
              <a:rPr lang="nl-NL" sz="2400" dirty="0" smtClean="0"/>
              <a:t>Wet maatschappelijke ondersteuning (</a:t>
            </a:r>
            <a:r>
              <a:rPr lang="nl-NL" sz="2400" dirty="0" err="1" smtClean="0"/>
              <a:t>Wmo</a:t>
            </a:r>
            <a:r>
              <a:rPr lang="nl-NL" sz="2400" dirty="0" smtClean="0"/>
              <a:t> 2015)</a:t>
            </a:r>
          </a:p>
          <a:p>
            <a:r>
              <a:rPr lang="nl-NL" sz="2400" dirty="0" smtClean="0"/>
              <a:t>Jeugdwet</a:t>
            </a:r>
          </a:p>
          <a:p>
            <a:r>
              <a:rPr lang="nl-NL" sz="2400" dirty="0" smtClean="0"/>
              <a:t>Participatiewet</a:t>
            </a:r>
          </a:p>
          <a:p>
            <a:r>
              <a:rPr lang="nl-NL" sz="2400" dirty="0" smtClean="0"/>
              <a:t>Wet langdurige zorg (</a:t>
            </a:r>
            <a:r>
              <a:rPr lang="nl-NL" sz="2400" dirty="0" err="1" smtClean="0"/>
              <a:t>Wlz</a:t>
            </a:r>
            <a:r>
              <a:rPr lang="nl-NL" sz="2400" dirty="0" smtClean="0"/>
              <a:t>)</a:t>
            </a:r>
          </a:p>
          <a:p>
            <a:r>
              <a:rPr lang="nl-NL" sz="2400" dirty="0" smtClean="0"/>
              <a:t>Wet publieke gezondheid (</a:t>
            </a:r>
            <a:r>
              <a:rPr lang="nl-NL" sz="2400" dirty="0" err="1" smtClean="0"/>
              <a:t>Wpg</a:t>
            </a:r>
            <a:r>
              <a:rPr lang="nl-NL" sz="2400" dirty="0" smtClean="0"/>
              <a:t>)</a:t>
            </a:r>
          </a:p>
          <a:p>
            <a:r>
              <a:rPr lang="nl-NL" sz="2400" dirty="0" smtClean="0"/>
              <a:t>Zorgverzekeringswet (</a:t>
            </a:r>
            <a:r>
              <a:rPr lang="nl-NL" sz="2400" dirty="0" err="1" smtClean="0"/>
              <a:t>ZvW</a:t>
            </a:r>
            <a:r>
              <a:rPr lang="nl-NL" sz="2400" dirty="0" smtClean="0"/>
              <a:t>)</a:t>
            </a:r>
          </a:p>
          <a:p>
            <a:endParaRPr lang="nl-NL" dirty="0"/>
          </a:p>
          <a:p>
            <a:pPr lvl="1"/>
            <a:r>
              <a:rPr lang="nl-NL" dirty="0" smtClean="0"/>
              <a:t>Elke wet heeft als randvoorwaarden veilig, doeltreffend, doelmatig en cliëntgericht</a:t>
            </a:r>
          </a:p>
          <a:p>
            <a:pPr lvl="1"/>
            <a:r>
              <a:rPr lang="nl-NL" dirty="0" smtClean="0"/>
              <a:t>Doel: herstel klinisch, functioneel, persoonlijk, en/of maatschappelijk</a:t>
            </a:r>
            <a:endParaRPr lang="nl-NL" dirty="0"/>
          </a:p>
          <a:p>
            <a:endParaRPr lang="nl-NL" dirty="0"/>
          </a:p>
        </p:txBody>
      </p:sp>
      <p:sp>
        <p:nvSpPr>
          <p:cNvPr id="4" name="Tijdelijke aanduiding voor voettekst 3"/>
          <p:cNvSpPr>
            <a:spLocks noGrp="1"/>
          </p:cNvSpPr>
          <p:nvPr>
            <p:ph type="ftr" sz="quarter" idx="11"/>
          </p:nvPr>
        </p:nvSpPr>
        <p:spPr/>
        <p:txBody>
          <a:bodyPr/>
          <a:lstStyle/>
          <a:p>
            <a:r>
              <a:rPr lang="en-US" altLang="nl-NL" smtClean="0"/>
              <a:t>VVAK maarti 2018</a:t>
            </a:r>
            <a:endParaRPr lang="en-US" altLang="nl-NL"/>
          </a:p>
        </p:txBody>
      </p:sp>
      <p:sp>
        <p:nvSpPr>
          <p:cNvPr id="5" name="Tijdelijke aanduiding voor dianummer 4"/>
          <p:cNvSpPr>
            <a:spLocks noGrp="1"/>
          </p:cNvSpPr>
          <p:nvPr>
            <p:ph type="sldNum" sz="quarter" idx="12"/>
          </p:nvPr>
        </p:nvSpPr>
        <p:spPr/>
        <p:txBody>
          <a:bodyPr/>
          <a:lstStyle/>
          <a:p>
            <a:fld id="{EDE55534-7236-4FEF-923F-3960E4F89F07}" type="slidenum">
              <a:rPr lang="en-US" altLang="nl-NL" smtClean="0"/>
              <a:pPr/>
              <a:t>41</a:t>
            </a:fld>
            <a:endParaRPr lang="en-US" altLang="nl-NL"/>
          </a:p>
        </p:txBody>
      </p:sp>
    </p:spTree>
    <p:extLst>
      <p:ext uri="{BB962C8B-B14F-4D97-AF65-F5344CB8AC3E}">
        <p14:creationId xmlns:p14="http://schemas.microsoft.com/office/powerpoint/2010/main" xmlns="" val="25289846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endParaRPr lang="nl-NL" dirty="0" smtClean="0"/>
          </a:p>
          <a:p>
            <a:pPr fontAlgn="t">
              <a:buNone/>
            </a:pPr>
            <a:r>
              <a:rPr lang="nl-NL" b="1" dirty="0" smtClean="0"/>
              <a:t>(</a:t>
            </a:r>
            <a:r>
              <a:rPr lang="nl-NL" sz="2400" b="1" dirty="0" smtClean="0"/>
              <a:t>potentiële) Belangenverstrengeling</a:t>
            </a:r>
            <a:r>
              <a:rPr lang="nl-NL" sz="2400" dirty="0" smtClean="0"/>
              <a:t>		</a:t>
            </a:r>
            <a:r>
              <a:rPr lang="nl-NL" sz="2400" b="1" dirty="0" smtClean="0"/>
              <a:t> Zie hieronder</a:t>
            </a:r>
          </a:p>
          <a:p>
            <a:pPr fontAlgn="t"/>
            <a:endParaRPr lang="nl-NL" sz="2400" dirty="0" smtClean="0"/>
          </a:p>
          <a:p>
            <a:pPr fontAlgn="t"/>
            <a:r>
              <a:rPr lang="nl-NL" sz="2400" dirty="0" smtClean="0"/>
              <a:t>Sponsoring of onderzoeksgeld				· geen</a:t>
            </a:r>
          </a:p>
          <a:p>
            <a:pPr fontAlgn="t"/>
            <a:r>
              <a:rPr lang="nl-NL" sz="2400" dirty="0" smtClean="0"/>
              <a:t>Honorarium of andere (financiële) vergoeding	· geen</a:t>
            </a:r>
          </a:p>
          <a:p>
            <a:pPr fontAlgn="t"/>
            <a:r>
              <a:rPr lang="nl-NL" sz="2400" dirty="0" smtClean="0"/>
              <a:t>Aandeelhouder						          · geen</a:t>
            </a:r>
          </a:p>
          <a:p>
            <a:pPr fontAlgn="t"/>
            <a:r>
              <a:rPr lang="nl-NL" sz="2400" dirty="0" smtClean="0"/>
              <a:t>Andere relatie, namelijk …				     · geen</a:t>
            </a:r>
          </a:p>
          <a:p>
            <a:pPr fontAlgn="t"/>
            <a:endParaRPr lang="nl-NL" dirty="0" smtClean="0"/>
          </a:p>
          <a:p>
            <a:pPr fontAlgn="t"/>
            <a:endParaRPr lang="nl-NL" dirty="0" smtClean="0"/>
          </a:p>
          <a:p>
            <a:pPr fontAlgn="t"/>
            <a:endParaRPr lang="nl-NL" dirty="0" smtClean="0"/>
          </a:p>
          <a:p>
            <a:endParaRPr lang="nl-NL" dirty="0"/>
          </a:p>
        </p:txBody>
      </p:sp>
      <p:sp>
        <p:nvSpPr>
          <p:cNvPr id="3" name="Tijdelijke aanduiding voor voettekst 2"/>
          <p:cNvSpPr>
            <a:spLocks noGrp="1"/>
          </p:cNvSpPr>
          <p:nvPr>
            <p:ph type="ftr" sz="quarter" idx="11"/>
          </p:nvPr>
        </p:nvSpPr>
        <p:spPr/>
        <p:txBody>
          <a:bodyPr/>
          <a:lstStyle/>
          <a:p>
            <a:r>
              <a:rPr lang="nl-NL" smtClean="0"/>
              <a:t>VVAK maarti 2018</a:t>
            </a:r>
            <a:endParaRPr lang="nl-NL"/>
          </a:p>
        </p:txBody>
      </p:sp>
      <p:sp>
        <p:nvSpPr>
          <p:cNvPr id="4" name="Tijdelijke aanduiding voor dianummer 3"/>
          <p:cNvSpPr>
            <a:spLocks noGrp="1"/>
          </p:cNvSpPr>
          <p:nvPr>
            <p:ph type="sldNum" sz="quarter" idx="12"/>
          </p:nvPr>
        </p:nvSpPr>
        <p:spPr/>
        <p:txBody>
          <a:bodyPr/>
          <a:lstStyle/>
          <a:p>
            <a:fld id="{F063702F-8B94-4CC8-BF87-987EDE3E5590}" type="slidenum">
              <a:rPr lang="nl-NL" smtClean="0"/>
              <a:pPr/>
              <a:t>42</a:t>
            </a:fld>
            <a:endParaRPr lang="nl-NL"/>
          </a:p>
        </p:txBody>
      </p:sp>
      <p:sp>
        <p:nvSpPr>
          <p:cNvPr id="5" name="Titel 4"/>
          <p:cNvSpPr>
            <a:spLocks noGrp="1"/>
          </p:cNvSpPr>
          <p:nvPr>
            <p:ph type="title"/>
          </p:nvPr>
        </p:nvSpPr>
        <p:spPr/>
        <p:txBody>
          <a:bodyPr/>
          <a:lstStyle/>
          <a:p>
            <a:r>
              <a:rPr lang="nl-NL" dirty="0" err="1" smtClean="0"/>
              <a:t>Disclaimer</a:t>
            </a:r>
            <a:r>
              <a:rPr lang="nl-NL" dirty="0" smtClean="0"/>
              <a:t> </a:t>
            </a:r>
            <a:endParaRPr lang="nl-NL" dirty="0"/>
          </a:p>
        </p:txBody>
      </p:sp>
    </p:spTree>
    <p:extLst>
      <p:ext uri="{BB962C8B-B14F-4D97-AF65-F5344CB8AC3E}">
        <p14:creationId xmlns:p14="http://schemas.microsoft.com/office/powerpoint/2010/main" xmlns="" val="183121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nummer 5"/>
          <p:cNvSpPr>
            <a:spLocks noGrp="1"/>
          </p:cNvSpPr>
          <p:nvPr>
            <p:ph type="sldNum" sz="quarter" idx="12"/>
          </p:nvPr>
        </p:nvSpPr>
        <p:spPr>
          <a:noFill/>
        </p:spPr>
        <p:txBody>
          <a:bodyPr/>
          <a:lstStyle/>
          <a:p>
            <a:fld id="{B448090F-5262-424A-AB82-D9A7193180EF}" type="slidenum">
              <a:rPr lang="nl-NL" smtClean="0">
                <a:cs typeface="Arial" charset="0"/>
              </a:rPr>
              <a:pPr/>
              <a:t>5</a:t>
            </a:fld>
            <a:endParaRPr lang="nl-NL" smtClean="0">
              <a:cs typeface="Arial" charset="0"/>
            </a:endParaRPr>
          </a:p>
        </p:txBody>
      </p:sp>
      <p:sp>
        <p:nvSpPr>
          <p:cNvPr id="9220" name="Rectangle 2"/>
          <p:cNvSpPr>
            <a:spLocks noGrp="1" noChangeArrowheads="1"/>
          </p:cNvSpPr>
          <p:nvPr>
            <p:ph type="body" idx="1"/>
          </p:nvPr>
        </p:nvSpPr>
        <p:spPr/>
        <p:txBody>
          <a:bodyPr/>
          <a:lstStyle/>
          <a:p>
            <a:pPr eaLnBrk="1" hangingPunct="1">
              <a:lnSpc>
                <a:spcPct val="90000"/>
              </a:lnSpc>
              <a:defRPr/>
            </a:pPr>
            <a:r>
              <a:rPr lang="nl-NL" sz="2600" u="sng" dirty="0">
                <a:latin typeface="+mj-lt"/>
              </a:rPr>
              <a:t>S</a:t>
            </a:r>
            <a:r>
              <a:rPr lang="nl-NL" sz="2600" dirty="0">
                <a:latin typeface="+mj-lt"/>
              </a:rPr>
              <a:t>omatisch – fysieke situatie</a:t>
            </a:r>
          </a:p>
          <a:p>
            <a:pPr eaLnBrk="1" hangingPunct="1">
              <a:lnSpc>
                <a:spcPct val="90000"/>
              </a:lnSpc>
              <a:defRPr/>
            </a:pPr>
            <a:r>
              <a:rPr lang="nl-NL" sz="2600" u="sng" dirty="0">
                <a:latin typeface="+mj-lt"/>
              </a:rPr>
              <a:t>C</a:t>
            </a:r>
            <a:r>
              <a:rPr lang="nl-NL" sz="2600" dirty="0">
                <a:latin typeface="+mj-lt"/>
              </a:rPr>
              <a:t>ognitief</a:t>
            </a:r>
          </a:p>
          <a:p>
            <a:pPr eaLnBrk="1" hangingPunct="1">
              <a:lnSpc>
                <a:spcPct val="90000"/>
              </a:lnSpc>
              <a:defRPr/>
            </a:pPr>
            <a:r>
              <a:rPr lang="nl-NL" sz="2600" u="sng" dirty="0">
                <a:latin typeface="+mj-lt"/>
              </a:rPr>
              <a:t>E</a:t>
            </a:r>
            <a:r>
              <a:rPr lang="nl-NL" sz="2600" dirty="0">
                <a:latin typeface="+mj-lt"/>
              </a:rPr>
              <a:t>motioneel</a:t>
            </a:r>
          </a:p>
          <a:p>
            <a:pPr eaLnBrk="1" hangingPunct="1">
              <a:lnSpc>
                <a:spcPct val="90000"/>
              </a:lnSpc>
              <a:defRPr/>
            </a:pPr>
            <a:r>
              <a:rPr lang="nl-NL" sz="2600" u="sng" dirty="0">
                <a:latin typeface="+mj-lt"/>
              </a:rPr>
              <a:t>G</a:t>
            </a:r>
            <a:r>
              <a:rPr lang="nl-NL" sz="2600" dirty="0">
                <a:latin typeface="+mj-lt"/>
              </a:rPr>
              <a:t>edrag</a:t>
            </a:r>
          </a:p>
          <a:p>
            <a:pPr eaLnBrk="1" hangingPunct="1">
              <a:lnSpc>
                <a:spcPct val="90000"/>
              </a:lnSpc>
              <a:defRPr/>
            </a:pPr>
            <a:r>
              <a:rPr lang="nl-NL" sz="2600" u="sng" dirty="0">
                <a:latin typeface="+mj-lt"/>
              </a:rPr>
              <a:t>S</a:t>
            </a:r>
            <a:r>
              <a:rPr lang="nl-NL" sz="2600" dirty="0">
                <a:latin typeface="+mj-lt"/>
              </a:rPr>
              <a:t>ociale omstandigheden</a:t>
            </a:r>
            <a:endParaRPr lang="nl-NL" sz="1600" dirty="0">
              <a:latin typeface="+mj-lt"/>
            </a:endParaRPr>
          </a:p>
        </p:txBody>
      </p:sp>
      <p:sp>
        <p:nvSpPr>
          <p:cNvPr id="37891" name="AutoShape 4"/>
          <p:cNvSpPr>
            <a:spLocks noGrp="1" noChangeArrowheads="1"/>
          </p:cNvSpPr>
          <p:nvPr>
            <p:ph type="title"/>
          </p:nvPr>
        </p:nvSpPr>
        <p:spPr/>
        <p:txBody>
          <a:bodyPr/>
          <a:lstStyle/>
          <a:p>
            <a:pPr eaLnBrk="1" hangingPunct="1"/>
            <a:r>
              <a:rPr lang="nl-NL" dirty="0">
                <a:solidFill>
                  <a:srgbClr val="FF0000"/>
                </a:solidFill>
              </a:rPr>
              <a:t>De hele mens is van belang</a:t>
            </a:r>
          </a:p>
        </p:txBody>
      </p:sp>
      <p:pic>
        <p:nvPicPr>
          <p:cNvPr id="37892" name="Afbeelding 5" descr="brain.jpg"/>
          <p:cNvPicPr>
            <a:picLocks noChangeAspect="1"/>
          </p:cNvPicPr>
          <p:nvPr/>
        </p:nvPicPr>
        <p:blipFill>
          <a:blip r:embed="rId3"/>
          <a:srcRect/>
          <a:stretch>
            <a:fillRect/>
          </a:stretch>
        </p:blipFill>
        <p:spPr bwMode="auto">
          <a:xfrm>
            <a:off x="5196946" y="2916368"/>
            <a:ext cx="3556000" cy="3009900"/>
          </a:xfrm>
          <a:prstGeom prst="rect">
            <a:avLst/>
          </a:prstGeom>
          <a:noFill/>
          <a:ln w="9525">
            <a:noFill/>
            <a:miter lim="800000"/>
            <a:headEnd/>
            <a:tailEnd/>
          </a:ln>
        </p:spPr>
      </p:pic>
      <p:sp>
        <p:nvSpPr>
          <p:cNvPr id="37893" name="Tijdelijke aanduiding voor voettekst 6"/>
          <p:cNvSpPr>
            <a:spLocks noGrp="1"/>
          </p:cNvSpPr>
          <p:nvPr>
            <p:ph type="ftr" sz="quarter" idx="11"/>
          </p:nvPr>
        </p:nvSpPr>
        <p:spPr>
          <a:noFill/>
        </p:spPr>
        <p:txBody>
          <a:bodyPr/>
          <a:lstStyle/>
          <a:p>
            <a:r>
              <a:rPr lang="nl-NL" smtClean="0">
                <a:cs typeface="Arial" charset="0"/>
              </a:rPr>
              <a:t>VVAK maarti 2018</a:t>
            </a:r>
            <a:endParaRPr lang="nl-NL">
              <a:cs typeface="Arial" charset="0"/>
            </a:endParaRPr>
          </a:p>
        </p:txBody>
      </p:sp>
    </p:spTree>
    <p:extLst>
      <p:ext uri="{BB962C8B-B14F-4D97-AF65-F5344CB8AC3E}">
        <p14:creationId xmlns:p14="http://schemas.microsoft.com/office/powerpoint/2010/main" xmlns="" val="122586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voettekst 4"/>
          <p:cNvSpPr>
            <a:spLocks noGrp="1"/>
          </p:cNvSpPr>
          <p:nvPr>
            <p:ph type="ftr" sz="quarter" idx="11"/>
          </p:nvPr>
        </p:nvSpPr>
        <p:spPr>
          <a:noFill/>
        </p:spPr>
        <p:txBody>
          <a:bodyPr/>
          <a:lstStyle/>
          <a:p>
            <a:r>
              <a:rPr lang="nl-NL" smtClean="0"/>
              <a:t>VVAK maarti 2018</a:t>
            </a:r>
          </a:p>
        </p:txBody>
      </p:sp>
      <p:sp>
        <p:nvSpPr>
          <p:cNvPr id="21507" name="Tijdelijke aanduiding voor dianummer 5"/>
          <p:cNvSpPr>
            <a:spLocks noGrp="1"/>
          </p:cNvSpPr>
          <p:nvPr>
            <p:ph type="sldNum" sz="quarter" idx="12"/>
          </p:nvPr>
        </p:nvSpPr>
        <p:spPr>
          <a:noFill/>
        </p:spPr>
        <p:txBody>
          <a:bodyPr/>
          <a:lstStyle/>
          <a:p>
            <a:fld id="{76D72263-C916-4E01-B3BE-3D8ED2C814AE}" type="slidenum">
              <a:rPr lang="nl-NL" smtClean="0"/>
              <a:pPr/>
              <a:t>6</a:t>
            </a:fld>
            <a:endParaRPr lang="nl-NL" smtClean="0"/>
          </a:p>
        </p:txBody>
      </p:sp>
      <p:sp>
        <p:nvSpPr>
          <p:cNvPr id="21508" name="AutoShape 2"/>
          <p:cNvSpPr>
            <a:spLocks noGrp="1" noChangeArrowheads="1"/>
          </p:cNvSpPr>
          <p:nvPr>
            <p:ph type="title"/>
          </p:nvPr>
        </p:nvSpPr>
        <p:spPr/>
        <p:txBody>
          <a:bodyPr>
            <a:normAutofit/>
          </a:bodyPr>
          <a:lstStyle/>
          <a:p>
            <a:pPr eaLnBrk="1" hangingPunct="1"/>
            <a:r>
              <a:rPr lang="nl-NL" dirty="0">
                <a:solidFill>
                  <a:srgbClr val="FF0000"/>
                </a:solidFill>
              </a:rPr>
              <a:t>Wat is wilsbekwaamheid</a:t>
            </a:r>
          </a:p>
        </p:txBody>
      </p:sp>
      <p:sp>
        <p:nvSpPr>
          <p:cNvPr id="21509" name="Rectangle 3"/>
          <p:cNvSpPr>
            <a:spLocks noGrp="1" noChangeArrowheads="1"/>
          </p:cNvSpPr>
          <p:nvPr>
            <p:ph type="body" idx="1"/>
          </p:nvPr>
        </p:nvSpPr>
        <p:spPr/>
        <p:txBody>
          <a:bodyPr/>
          <a:lstStyle/>
          <a:p>
            <a:pPr eaLnBrk="1" hangingPunct="1"/>
            <a:r>
              <a:rPr lang="nl-NL" sz="2400" dirty="0"/>
              <a:t>Een cliënt kan als wilsbekwaam worden beschouwd, als hij/zij er blijk van geeft de op zijn bevattingsvermogen afgestemde informatie te begrijpen naar de mate die voor de aard en de reikwijdte van de te nemen beslissing noodzakelijk is</a:t>
            </a:r>
            <a:r>
              <a:rPr lang="nl-NL" sz="2600" dirty="0"/>
              <a:t>.</a:t>
            </a:r>
          </a:p>
          <a:p>
            <a:pPr eaLnBrk="1" hangingPunct="1"/>
            <a:endParaRPr lang="nl-NL" sz="2600" dirty="0"/>
          </a:p>
          <a:p>
            <a:pPr eaLnBrk="1" hangingPunct="1">
              <a:buFont typeface="Wingdings" pitchFamily="2" charset="2"/>
              <a:buNone/>
            </a:pPr>
            <a:r>
              <a:rPr lang="nl-NL" sz="2000" dirty="0"/>
              <a:t>	(WGBO)</a:t>
            </a:r>
          </a:p>
        </p:txBody>
      </p:sp>
    </p:spTree>
    <p:extLst>
      <p:ext uri="{BB962C8B-B14F-4D97-AF65-F5344CB8AC3E}">
        <p14:creationId xmlns:p14="http://schemas.microsoft.com/office/powerpoint/2010/main" xmlns="" val="255257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nummer 5"/>
          <p:cNvSpPr>
            <a:spLocks noGrp="1"/>
          </p:cNvSpPr>
          <p:nvPr>
            <p:ph type="sldNum" sz="quarter" idx="12"/>
          </p:nvPr>
        </p:nvSpPr>
        <p:spPr>
          <a:noFill/>
        </p:spPr>
        <p:txBody>
          <a:bodyPr/>
          <a:lstStyle/>
          <a:p>
            <a:fld id="{95152E7B-0058-42B3-8268-04C3681E2E89}" type="slidenum">
              <a:rPr lang="nl-NL" smtClean="0">
                <a:cs typeface="Arial" charset="0"/>
              </a:rPr>
              <a:pPr/>
              <a:t>7</a:t>
            </a:fld>
            <a:endParaRPr lang="nl-NL" smtClean="0">
              <a:cs typeface="Arial" charset="0"/>
            </a:endParaRPr>
          </a:p>
        </p:txBody>
      </p:sp>
      <p:sp>
        <p:nvSpPr>
          <p:cNvPr id="25602" name="AutoShape 2"/>
          <p:cNvSpPr>
            <a:spLocks noGrp="1" noChangeArrowheads="1"/>
          </p:cNvSpPr>
          <p:nvPr>
            <p:ph type="title"/>
          </p:nvPr>
        </p:nvSpPr>
        <p:spPr/>
        <p:txBody>
          <a:bodyPr>
            <a:normAutofit/>
          </a:bodyPr>
          <a:lstStyle/>
          <a:p>
            <a:pPr eaLnBrk="1" hangingPunct="1"/>
            <a:r>
              <a:rPr lang="nl-NL" dirty="0">
                <a:solidFill>
                  <a:srgbClr val="FF0000"/>
                </a:solidFill>
              </a:rPr>
              <a:t>Gebruik WGBO in de zorg</a:t>
            </a:r>
          </a:p>
        </p:txBody>
      </p:sp>
      <p:sp>
        <p:nvSpPr>
          <p:cNvPr id="25603" name="Rectangle 3"/>
          <p:cNvSpPr>
            <a:spLocks noGrp="1" noChangeArrowheads="1"/>
          </p:cNvSpPr>
          <p:nvPr>
            <p:ph type="body" idx="1"/>
          </p:nvPr>
        </p:nvSpPr>
        <p:spPr>
          <a:xfrm>
            <a:off x="677334" y="1930401"/>
            <a:ext cx="8596668" cy="4110962"/>
          </a:xfrm>
        </p:spPr>
        <p:txBody>
          <a:bodyPr>
            <a:normAutofit lnSpcReduction="10000"/>
          </a:bodyPr>
          <a:lstStyle/>
          <a:p>
            <a:pPr eaLnBrk="1" hangingPunct="1"/>
            <a:r>
              <a:rPr lang="nl-NL" sz="2400" dirty="0"/>
              <a:t>Art. 450 niet-behandel verklaring</a:t>
            </a:r>
          </a:p>
          <a:p>
            <a:pPr eaLnBrk="1" hangingPunct="1"/>
            <a:r>
              <a:rPr lang="nl-NL" sz="2400" dirty="0"/>
              <a:t>Art. 468 niet afwijken ten nadele van </a:t>
            </a:r>
            <a:r>
              <a:rPr lang="nl-NL" sz="2400" dirty="0" smtClean="0"/>
              <a:t>patiënt</a:t>
            </a:r>
            <a:endParaRPr lang="nl-NL" sz="2400" dirty="0"/>
          </a:p>
          <a:p>
            <a:pPr eaLnBrk="1" hangingPunct="1"/>
            <a:r>
              <a:rPr lang="nl-NL" sz="2400" dirty="0"/>
              <a:t>Vertegenwoordiging (dwingende volgorde)	</a:t>
            </a:r>
          </a:p>
          <a:p>
            <a:pPr eaLnBrk="1" hangingPunct="1">
              <a:buFont typeface="Wingdings" pitchFamily="2" charset="2"/>
              <a:buNone/>
            </a:pPr>
            <a:r>
              <a:rPr lang="nl-NL" sz="2600" dirty="0"/>
              <a:t>		</a:t>
            </a:r>
            <a:r>
              <a:rPr lang="nl-NL" sz="2000" dirty="0"/>
              <a:t>curator/mentor</a:t>
            </a:r>
          </a:p>
          <a:p>
            <a:pPr eaLnBrk="1" hangingPunct="1">
              <a:buFont typeface="Wingdings" pitchFamily="2" charset="2"/>
              <a:buNone/>
            </a:pPr>
            <a:r>
              <a:rPr lang="nl-NL" sz="2000" dirty="0"/>
              <a:t>		schriftelijk ge(vol)machtigde</a:t>
            </a:r>
          </a:p>
          <a:p>
            <a:pPr eaLnBrk="1" hangingPunct="1">
              <a:buFont typeface="Wingdings" pitchFamily="2" charset="2"/>
              <a:buNone/>
            </a:pPr>
            <a:r>
              <a:rPr lang="nl-NL" sz="2000" dirty="0"/>
              <a:t>		echtgenoot of levenspartner</a:t>
            </a:r>
          </a:p>
          <a:p>
            <a:pPr eaLnBrk="1" hangingPunct="1">
              <a:buFont typeface="Wingdings" pitchFamily="2" charset="2"/>
              <a:buNone/>
            </a:pPr>
            <a:r>
              <a:rPr lang="nl-NL" sz="2000" dirty="0"/>
              <a:t>		eerstegraads familielid</a:t>
            </a:r>
          </a:p>
          <a:p>
            <a:pPr eaLnBrk="1" hangingPunct="1">
              <a:buFont typeface="Wingdings" pitchFamily="2" charset="2"/>
              <a:buNone/>
            </a:pPr>
            <a:r>
              <a:rPr lang="nl-NL" sz="2400" dirty="0"/>
              <a:t>NB. Vertegenwoordiging kan geen hoogst persoonlijke beslissingen </a:t>
            </a:r>
            <a:r>
              <a:rPr lang="nl-NL" sz="2400" dirty="0" smtClean="0"/>
              <a:t>nemen</a:t>
            </a:r>
            <a:endParaRPr lang="nl-NL" sz="2400" dirty="0"/>
          </a:p>
        </p:txBody>
      </p:sp>
      <p:sp>
        <p:nvSpPr>
          <p:cNvPr id="25604" name="Tijdelijke aanduiding voor voettekst 5"/>
          <p:cNvSpPr>
            <a:spLocks noGrp="1"/>
          </p:cNvSpPr>
          <p:nvPr>
            <p:ph type="ftr" sz="quarter" idx="11"/>
          </p:nvPr>
        </p:nvSpPr>
        <p:spPr>
          <a:noFill/>
        </p:spPr>
        <p:txBody>
          <a:bodyPr/>
          <a:lstStyle/>
          <a:p>
            <a:r>
              <a:rPr lang="nl-NL" smtClean="0">
                <a:cs typeface="Arial" charset="0"/>
              </a:rPr>
              <a:t>VVAK maarti 2018</a:t>
            </a:r>
            <a:endParaRPr lang="nl-NL">
              <a:cs typeface="Arial" charset="0"/>
            </a:endParaRPr>
          </a:p>
        </p:txBody>
      </p:sp>
    </p:spTree>
    <p:extLst>
      <p:ext uri="{BB962C8B-B14F-4D97-AF65-F5344CB8AC3E}">
        <p14:creationId xmlns:p14="http://schemas.microsoft.com/office/powerpoint/2010/main" xmlns="" val="347493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nummer 5"/>
          <p:cNvSpPr>
            <a:spLocks noGrp="1"/>
          </p:cNvSpPr>
          <p:nvPr>
            <p:ph type="sldNum" sz="quarter" idx="12"/>
          </p:nvPr>
        </p:nvSpPr>
        <p:spPr>
          <a:noFill/>
        </p:spPr>
        <p:txBody>
          <a:bodyPr/>
          <a:lstStyle/>
          <a:p>
            <a:fld id="{42359797-D341-4B36-8F3A-308B6B7AC976}" type="slidenum">
              <a:rPr lang="nl-NL" smtClean="0">
                <a:cs typeface="Arial" charset="0"/>
              </a:rPr>
              <a:pPr/>
              <a:t>8</a:t>
            </a:fld>
            <a:endParaRPr lang="nl-NL" smtClean="0">
              <a:cs typeface="Arial" charset="0"/>
            </a:endParaRPr>
          </a:p>
        </p:txBody>
      </p:sp>
      <p:sp>
        <p:nvSpPr>
          <p:cNvPr id="27650" name="AutoShape 2"/>
          <p:cNvSpPr>
            <a:spLocks noGrp="1" noChangeArrowheads="1"/>
          </p:cNvSpPr>
          <p:nvPr>
            <p:ph type="title"/>
          </p:nvPr>
        </p:nvSpPr>
        <p:spPr/>
        <p:txBody>
          <a:bodyPr>
            <a:normAutofit/>
          </a:bodyPr>
          <a:lstStyle/>
          <a:p>
            <a:pPr eaLnBrk="1" hangingPunct="1"/>
            <a:r>
              <a:rPr lang="nl-NL" dirty="0">
                <a:solidFill>
                  <a:srgbClr val="FF0000"/>
                </a:solidFill>
              </a:rPr>
              <a:t>Gebruik WGBO in de zorg</a:t>
            </a:r>
          </a:p>
        </p:txBody>
      </p:sp>
      <p:sp>
        <p:nvSpPr>
          <p:cNvPr id="27651" name="Rectangle 3"/>
          <p:cNvSpPr>
            <a:spLocks noGrp="1" noChangeArrowheads="1"/>
          </p:cNvSpPr>
          <p:nvPr>
            <p:ph type="body" idx="1"/>
          </p:nvPr>
        </p:nvSpPr>
        <p:spPr/>
        <p:txBody>
          <a:bodyPr/>
          <a:lstStyle/>
          <a:p>
            <a:pPr eaLnBrk="1" hangingPunct="1"/>
            <a:r>
              <a:rPr lang="nl-NL" sz="2400" dirty="0"/>
              <a:t>“Positieve” wilsverklaring – niet afdwingbaar</a:t>
            </a:r>
          </a:p>
          <a:p>
            <a:pPr eaLnBrk="1" hangingPunct="1"/>
            <a:r>
              <a:rPr lang="nl-NL" sz="2400" dirty="0"/>
              <a:t>Doorbreken geheimhoudingsplicht</a:t>
            </a:r>
          </a:p>
          <a:p>
            <a:pPr lvl="1" eaLnBrk="1" hangingPunct="1"/>
            <a:r>
              <a:rPr lang="nl-NL" sz="2000" dirty="0"/>
              <a:t>Bij toestemming door patiënt zelf</a:t>
            </a:r>
          </a:p>
          <a:p>
            <a:pPr lvl="1" eaLnBrk="1" hangingPunct="1"/>
            <a:r>
              <a:rPr lang="nl-NL" sz="2000" dirty="0"/>
              <a:t>Bij veronderstelde toestemming</a:t>
            </a:r>
          </a:p>
          <a:p>
            <a:pPr lvl="1" eaLnBrk="1" hangingPunct="1"/>
            <a:r>
              <a:rPr lang="nl-NL" sz="2000" dirty="0"/>
              <a:t>Indien wet het verplicht</a:t>
            </a:r>
          </a:p>
          <a:p>
            <a:pPr lvl="1" eaLnBrk="1" hangingPunct="1"/>
            <a:r>
              <a:rPr lang="nl-NL" sz="2000" dirty="0"/>
              <a:t>Bij een conflict van plichten</a:t>
            </a:r>
          </a:p>
          <a:p>
            <a:pPr lvl="1" eaLnBrk="1" hangingPunct="1"/>
            <a:r>
              <a:rPr lang="nl-NL" sz="2000" dirty="0"/>
              <a:t>Bij zwaarwegend belang (als aannemelijk is dat elders géén opheldering mogelijk is dan door dossierinzage)</a:t>
            </a:r>
          </a:p>
        </p:txBody>
      </p:sp>
      <p:sp>
        <p:nvSpPr>
          <p:cNvPr id="27652" name="Tijdelijke aanduiding voor voettekst 5"/>
          <p:cNvSpPr>
            <a:spLocks noGrp="1"/>
          </p:cNvSpPr>
          <p:nvPr>
            <p:ph type="ftr" sz="quarter" idx="11"/>
          </p:nvPr>
        </p:nvSpPr>
        <p:spPr>
          <a:noFill/>
        </p:spPr>
        <p:txBody>
          <a:bodyPr/>
          <a:lstStyle/>
          <a:p>
            <a:r>
              <a:rPr lang="nl-NL" smtClean="0">
                <a:cs typeface="Arial" charset="0"/>
              </a:rPr>
              <a:t>VVAK maarti 2018</a:t>
            </a:r>
            <a:endParaRPr lang="nl-NL">
              <a:cs typeface="Arial" charset="0"/>
            </a:endParaRPr>
          </a:p>
        </p:txBody>
      </p:sp>
    </p:spTree>
    <p:extLst>
      <p:ext uri="{BB962C8B-B14F-4D97-AF65-F5344CB8AC3E}">
        <p14:creationId xmlns:p14="http://schemas.microsoft.com/office/powerpoint/2010/main" xmlns="" val="141411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jdelijke aanduiding voor dianummer 5"/>
          <p:cNvSpPr>
            <a:spLocks noGrp="1"/>
          </p:cNvSpPr>
          <p:nvPr>
            <p:ph type="sldNum" sz="quarter" idx="12"/>
          </p:nvPr>
        </p:nvSpPr>
        <p:spPr>
          <a:noFill/>
        </p:spPr>
        <p:txBody>
          <a:bodyPr/>
          <a:lstStyle/>
          <a:p>
            <a:fld id="{44DA5AA7-E8F4-4B35-A5A7-F61C4FAAAF66}" type="slidenum">
              <a:rPr lang="nl-NL" smtClean="0">
                <a:cs typeface="Arial" charset="0"/>
              </a:rPr>
              <a:pPr/>
              <a:t>9</a:t>
            </a:fld>
            <a:endParaRPr lang="nl-NL" smtClean="0">
              <a:cs typeface="Arial" charset="0"/>
            </a:endParaRPr>
          </a:p>
        </p:txBody>
      </p:sp>
      <p:sp>
        <p:nvSpPr>
          <p:cNvPr id="29698" name="AutoShape 2"/>
          <p:cNvSpPr>
            <a:spLocks noGrp="1" noChangeArrowheads="1"/>
          </p:cNvSpPr>
          <p:nvPr>
            <p:ph type="title"/>
          </p:nvPr>
        </p:nvSpPr>
        <p:spPr/>
        <p:txBody>
          <a:bodyPr>
            <a:normAutofit/>
          </a:bodyPr>
          <a:lstStyle/>
          <a:p>
            <a:pPr eaLnBrk="1" hangingPunct="1"/>
            <a:r>
              <a:rPr lang="nl-NL" dirty="0">
                <a:solidFill>
                  <a:srgbClr val="FF0000"/>
                </a:solidFill>
              </a:rPr>
              <a:t>Gebruik WGBO in de zorg</a:t>
            </a:r>
          </a:p>
        </p:txBody>
      </p:sp>
      <p:sp>
        <p:nvSpPr>
          <p:cNvPr id="29699" name="Rectangle 3"/>
          <p:cNvSpPr>
            <a:spLocks noGrp="1" noChangeArrowheads="1"/>
          </p:cNvSpPr>
          <p:nvPr>
            <p:ph type="body" idx="1"/>
          </p:nvPr>
        </p:nvSpPr>
        <p:spPr>
          <a:xfrm>
            <a:off x="677334" y="1930401"/>
            <a:ext cx="8596668" cy="4110962"/>
          </a:xfrm>
        </p:spPr>
        <p:txBody>
          <a:bodyPr/>
          <a:lstStyle/>
          <a:p>
            <a:pPr eaLnBrk="1" hangingPunct="1">
              <a:buFont typeface="Wingdings" pitchFamily="2" charset="2"/>
              <a:buNone/>
            </a:pPr>
            <a:r>
              <a:rPr lang="nl-NL" sz="2600" dirty="0"/>
              <a:t>Rond levenseinde</a:t>
            </a:r>
            <a:endParaRPr lang="nl-NL" sz="2200" dirty="0"/>
          </a:p>
          <a:p>
            <a:pPr eaLnBrk="1" hangingPunct="1"/>
            <a:r>
              <a:rPr lang="nl-NL" sz="2400" dirty="0"/>
              <a:t>Gewoon medisch handelen</a:t>
            </a:r>
          </a:p>
          <a:p>
            <a:pPr lvl="1" eaLnBrk="1" hangingPunct="1"/>
            <a:r>
              <a:rPr lang="nl-NL" sz="2000" dirty="0"/>
              <a:t>Stoppen zinloze of niet zinvolle behandeling niet starten</a:t>
            </a:r>
          </a:p>
          <a:p>
            <a:pPr lvl="1" eaLnBrk="1" hangingPunct="1"/>
            <a:r>
              <a:rPr lang="nl-NL" sz="2000" dirty="0"/>
              <a:t>Niet starten of wel stoppen bij behandelverbod</a:t>
            </a:r>
          </a:p>
          <a:p>
            <a:pPr lvl="1" eaLnBrk="1" hangingPunct="1"/>
            <a:r>
              <a:rPr lang="nl-NL" sz="2000" dirty="0"/>
              <a:t>Palliatieve continue (terminale) sedatie</a:t>
            </a:r>
          </a:p>
          <a:p>
            <a:pPr eaLnBrk="1" hangingPunct="1"/>
            <a:r>
              <a:rPr lang="nl-NL" sz="2400" dirty="0"/>
              <a:t>Geen gewoon medisch handelen</a:t>
            </a:r>
          </a:p>
          <a:p>
            <a:pPr lvl="1" eaLnBrk="1" hangingPunct="1"/>
            <a:r>
              <a:rPr lang="nl-NL" sz="2000" dirty="0"/>
              <a:t>Euthanasie (vrijwillig, weloverwogen, met ondraaglijk en uitzichtloos lijden, </a:t>
            </a:r>
            <a:r>
              <a:rPr lang="nl-NL" sz="2000" dirty="0" err="1"/>
              <a:t>informed</a:t>
            </a:r>
            <a:r>
              <a:rPr lang="nl-NL" sz="2000" dirty="0"/>
              <a:t> consent, invoelbaar voor patiënt en arts)</a:t>
            </a:r>
          </a:p>
        </p:txBody>
      </p:sp>
      <p:sp>
        <p:nvSpPr>
          <p:cNvPr id="29700" name="Tijdelijke aanduiding voor voettekst 5"/>
          <p:cNvSpPr>
            <a:spLocks noGrp="1"/>
          </p:cNvSpPr>
          <p:nvPr>
            <p:ph type="ftr" sz="quarter" idx="11"/>
          </p:nvPr>
        </p:nvSpPr>
        <p:spPr>
          <a:noFill/>
        </p:spPr>
        <p:txBody>
          <a:bodyPr/>
          <a:lstStyle/>
          <a:p>
            <a:r>
              <a:rPr lang="nl-NL" smtClean="0">
                <a:cs typeface="Arial" charset="0"/>
              </a:rPr>
              <a:t>VVAK maarti 2018</a:t>
            </a:r>
            <a:endParaRPr lang="nl-NL">
              <a:cs typeface="Arial" charset="0"/>
            </a:endParaRPr>
          </a:p>
        </p:txBody>
      </p:sp>
    </p:spTree>
    <p:extLst>
      <p:ext uri="{BB962C8B-B14F-4D97-AF65-F5344CB8AC3E}">
        <p14:creationId xmlns:p14="http://schemas.microsoft.com/office/powerpoint/2010/main" xmlns="" val="8220748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4215</TotalTime>
  <Words>2393</Words>
  <Application>Microsoft Office PowerPoint</Application>
  <PresentationFormat>Aangepast</PresentationFormat>
  <Paragraphs>406</Paragraphs>
  <Slides>42</Slides>
  <Notes>24</Notes>
  <HiddenSlides>0</HiddenSlides>
  <MMClips>0</MMClip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Facet</vt:lpstr>
      <vt:lpstr>BOPZ en WGBO:  Wat kan de VIA arts betekenen? </vt:lpstr>
      <vt:lpstr>Overzicht presentatie </vt:lpstr>
      <vt:lpstr>De kwetsbare oudere</vt:lpstr>
      <vt:lpstr>Definitie gezondheid</vt:lpstr>
      <vt:lpstr>De hele mens is van belang</vt:lpstr>
      <vt:lpstr>Wat is wilsbekwaamheid</vt:lpstr>
      <vt:lpstr>Gebruik WGBO in de zorg</vt:lpstr>
      <vt:lpstr>Gebruik WGBO in de zorg</vt:lpstr>
      <vt:lpstr>Gebruik WGBO in de zorg</vt:lpstr>
      <vt:lpstr>Wilsbekwaamheid criteria</vt:lpstr>
      <vt:lpstr>Verschil wilsbekwaam en handelingsbekwaam</vt:lpstr>
      <vt:lpstr>Wat is wilsbekwaamheid in de praktijk</vt:lpstr>
      <vt:lpstr>Wilsonbekwaam </vt:lpstr>
      <vt:lpstr>Voorbeeld: Tijdelijk en gedeeltelijk wilsonbekwaam</vt:lpstr>
      <vt:lpstr>Blijvende wilsonbekwaamheid, gedeeltelijk of volledig</vt:lpstr>
      <vt:lpstr>Tijdelijke wilsonbekwaamheid</vt:lpstr>
      <vt:lpstr>Meest voorkomende ziekten in NL</vt:lpstr>
      <vt:lpstr>Gezondheidsprobleem per levensfase</vt:lpstr>
      <vt:lpstr>Wilsbeïnvloeding</vt:lpstr>
      <vt:lpstr>Oudere meldt niet zelf omdat zij/hij </vt:lpstr>
      <vt:lpstr>Mogelijke interventies bij ouderenmishandeling</vt:lpstr>
      <vt:lpstr>Wat zijn de verschillen tussen curatele, bewind en mentorschap?</vt:lpstr>
      <vt:lpstr>Bewind, mentorschap, curatele aanvragen of wijzigen</vt:lpstr>
      <vt:lpstr>Volmacht</vt:lpstr>
      <vt:lpstr>BOPZ geldt voor:</vt:lpstr>
      <vt:lpstr>Wat is een artikel 60-procedure? </vt:lpstr>
      <vt:lpstr>Het niet-pluis gevoel</vt:lpstr>
      <vt:lpstr>Wat te doen bij niet-pluis gevoel</vt:lpstr>
      <vt:lpstr>Wat doet een indicerende en adviserende arts</vt:lpstr>
      <vt:lpstr>Onderzoek </vt:lpstr>
      <vt:lpstr>Onderzoeksmethoden </vt:lpstr>
      <vt:lpstr>Gestandaardiseerde MMSE ©  RM Kok, FRJ Verhey, 2002</vt:lpstr>
      <vt:lpstr>OPS observatiemethode bij beginnende dementie (CBR)</vt:lpstr>
      <vt:lpstr>H/S-EAST: indirecte vragen naar mishandeling</vt:lpstr>
      <vt:lpstr>Zelfredzaamheidsmatrix</vt:lpstr>
      <vt:lpstr>Eisen aan Indiceren </vt:lpstr>
      <vt:lpstr>Eisen aan de indicerende en adviserende arts (arts SMA&amp;I KNMG)</vt:lpstr>
      <vt:lpstr>Dia 38</vt:lpstr>
      <vt:lpstr>Samenvattend:</vt:lpstr>
      <vt:lpstr>    </vt:lpstr>
      <vt:lpstr>Overzicht relevante wetten in sociale domein</vt:lpstr>
      <vt:lpstr>Disclaimer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Medische zorg en levensexecuteur</dc:title>
  <dc:creator>Merwe S.A. van de (Saskia)</dc:creator>
  <cp:lastModifiedBy>Gerda_R</cp:lastModifiedBy>
  <cp:revision>119</cp:revision>
  <dcterms:created xsi:type="dcterms:W3CDTF">2018-01-19T13:59:51Z</dcterms:created>
  <dcterms:modified xsi:type="dcterms:W3CDTF">2018-03-22T13:22:24Z</dcterms:modified>
</cp:coreProperties>
</file>